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72" r:id="rId1"/>
    <p:sldMasterId id="2147483678" r:id="rId2"/>
  </p:sldMasterIdLst>
  <p:sldIdLst>
    <p:sldId id="257" r:id="rId3"/>
    <p:sldId id="258" r:id="rId4"/>
    <p:sldId id="259" r:id="rId5"/>
    <p:sldId id="260" r:id="rId6"/>
    <p:sldId id="261" r:id="rId7"/>
    <p:sldId id="262" r:id="rId8"/>
    <p:sldId id="263" r:id="rId9"/>
    <p:sldId id="264" r:id="rId10"/>
    <p:sldId id="265" r:id="rId11"/>
  </p:sldIdLst>
  <p:sldSz cx="7561263" cy="10693400"/>
  <p:notesSz cx="6858000" cy="9144000"/>
  <p:defaultTextStyle>
    <a:defPPr>
      <a:defRPr lang="en-US"/>
    </a:defPPr>
    <a:lvl1pPr marL="0" algn="l" defTabSz="1042873" rtl="0" eaLnBrk="1" latinLnBrk="0" hangingPunct="1">
      <a:defRPr sz="2100" kern="1200">
        <a:solidFill>
          <a:schemeClr val="tx1"/>
        </a:solidFill>
        <a:latin typeface="+mn-lt"/>
        <a:ea typeface="+mn-ea"/>
        <a:cs typeface="+mn-cs"/>
      </a:defRPr>
    </a:lvl1pPr>
    <a:lvl2pPr marL="521437" algn="l" defTabSz="1042873" rtl="0" eaLnBrk="1" latinLnBrk="0" hangingPunct="1">
      <a:defRPr sz="2100" kern="1200">
        <a:solidFill>
          <a:schemeClr val="tx1"/>
        </a:solidFill>
        <a:latin typeface="+mn-lt"/>
        <a:ea typeface="+mn-ea"/>
        <a:cs typeface="+mn-cs"/>
      </a:defRPr>
    </a:lvl2pPr>
    <a:lvl3pPr marL="1042873" algn="l" defTabSz="1042873" rtl="0" eaLnBrk="1" latinLnBrk="0" hangingPunct="1">
      <a:defRPr sz="2100" kern="1200">
        <a:solidFill>
          <a:schemeClr val="tx1"/>
        </a:solidFill>
        <a:latin typeface="+mn-lt"/>
        <a:ea typeface="+mn-ea"/>
        <a:cs typeface="+mn-cs"/>
      </a:defRPr>
    </a:lvl3pPr>
    <a:lvl4pPr marL="1564310" algn="l" defTabSz="1042873" rtl="0" eaLnBrk="1" latinLnBrk="0" hangingPunct="1">
      <a:defRPr sz="2100" kern="1200">
        <a:solidFill>
          <a:schemeClr val="tx1"/>
        </a:solidFill>
        <a:latin typeface="+mn-lt"/>
        <a:ea typeface="+mn-ea"/>
        <a:cs typeface="+mn-cs"/>
      </a:defRPr>
    </a:lvl4pPr>
    <a:lvl5pPr marL="2085746" algn="l" defTabSz="1042873" rtl="0" eaLnBrk="1" latinLnBrk="0" hangingPunct="1">
      <a:defRPr sz="2100" kern="1200">
        <a:solidFill>
          <a:schemeClr val="tx1"/>
        </a:solidFill>
        <a:latin typeface="+mn-lt"/>
        <a:ea typeface="+mn-ea"/>
        <a:cs typeface="+mn-cs"/>
      </a:defRPr>
    </a:lvl5pPr>
    <a:lvl6pPr marL="2607183" algn="l" defTabSz="1042873" rtl="0" eaLnBrk="1" latinLnBrk="0" hangingPunct="1">
      <a:defRPr sz="2100" kern="1200">
        <a:solidFill>
          <a:schemeClr val="tx1"/>
        </a:solidFill>
        <a:latin typeface="+mn-lt"/>
        <a:ea typeface="+mn-ea"/>
        <a:cs typeface="+mn-cs"/>
      </a:defRPr>
    </a:lvl6pPr>
    <a:lvl7pPr marL="3128620" algn="l" defTabSz="1042873" rtl="0" eaLnBrk="1" latinLnBrk="0" hangingPunct="1">
      <a:defRPr sz="2100" kern="1200">
        <a:solidFill>
          <a:schemeClr val="tx1"/>
        </a:solidFill>
        <a:latin typeface="+mn-lt"/>
        <a:ea typeface="+mn-ea"/>
        <a:cs typeface="+mn-cs"/>
      </a:defRPr>
    </a:lvl7pPr>
    <a:lvl8pPr marL="3650056" algn="l" defTabSz="1042873" rtl="0" eaLnBrk="1" latinLnBrk="0" hangingPunct="1">
      <a:defRPr sz="2100" kern="1200">
        <a:solidFill>
          <a:schemeClr val="tx1"/>
        </a:solidFill>
        <a:latin typeface="+mn-lt"/>
        <a:ea typeface="+mn-ea"/>
        <a:cs typeface="+mn-cs"/>
      </a:defRPr>
    </a:lvl8pPr>
    <a:lvl9pPr marL="4171493" algn="l" defTabSz="1042873"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2755"/>
    <a:srgbClr val="CA1C4D"/>
    <a:srgbClr val="62B5E5"/>
    <a:srgbClr val="333F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2" autoAdjust="0"/>
    <p:restoredTop sz="94660"/>
  </p:normalViewPr>
  <p:slideViewPr>
    <p:cSldViewPr snapToGrid="0">
      <p:cViewPr>
        <p:scale>
          <a:sx n="139" d="100"/>
          <a:sy n="139" d="100"/>
        </p:scale>
        <p:origin x="-2472" y="-80"/>
      </p:cViewPr>
      <p:guideLst>
        <p:guide orient="horz" pos="3369"/>
        <p:guide pos="2382"/>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723733" y="3380430"/>
            <a:ext cx="2778166" cy="1240645"/>
          </a:xfrm>
        </p:spPr>
        <p:txBody>
          <a:bodyPr lIns="0" rIns="0" anchor="ctr" anchorCtr="0">
            <a:noAutofit/>
          </a:bodyPr>
          <a:lstStyle>
            <a:lvl1pPr algn="l">
              <a:defRPr sz="3600" b="1">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3723734" y="4750509"/>
            <a:ext cx="2772464" cy="586650"/>
          </a:xfrm>
        </p:spPr>
        <p:txBody>
          <a:bodyPr lIns="0" rIns="0" anchor="ctr" anchorCtr="0">
            <a:noAutofit/>
          </a:bodyPr>
          <a:lstStyle>
            <a:lvl1pPr marL="0" indent="0" algn="l">
              <a:buNone/>
              <a:defRPr sz="210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en-US" dirty="0" smtClean="0"/>
              <a:t>Date or Sub-title</a:t>
            </a:r>
            <a:endParaRPr lang="en-US" dirty="0"/>
          </a:p>
        </p:txBody>
      </p:sp>
    </p:spTree>
    <p:extLst>
      <p:ext uri="{BB962C8B-B14F-4D97-AF65-F5344CB8AC3E}">
        <p14:creationId xmlns:p14="http://schemas.microsoft.com/office/powerpoint/2010/main" val="1907368014"/>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01846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30411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19225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8064" y="425756"/>
            <a:ext cx="2487603" cy="181193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07826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060" y="7485380"/>
            <a:ext cx="4536758" cy="88369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9073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37108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81916" y="428232"/>
            <a:ext cx="1701284" cy="912404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78063" y="428232"/>
            <a:ext cx="4977831" cy="912404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3285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6593" y="2945637"/>
            <a:ext cx="5934991" cy="1024784"/>
          </a:xfrm>
        </p:spPr>
        <p:txBody>
          <a:bodyPr/>
          <a:lstStyle>
            <a:lvl1pPr>
              <a:defRPr sz="3200">
                <a:latin typeface="Open Sans" panose="020B0606030504020204" pitchFamily="34" charset="0"/>
                <a:ea typeface="Open Sans" panose="020B0606030504020204" pitchFamily="34" charset="0"/>
                <a:cs typeface="Open Sans" panose="020B0606030504020204" pitchFamily="34" charset="0"/>
              </a:defRPr>
            </a:lvl1pPr>
          </a:lstStyle>
          <a:p>
            <a:r>
              <a:rPr lang="en-US" dirty="0" smtClean="0"/>
              <a:t>Contents</a:t>
            </a:r>
            <a:endParaRPr lang="en-US" dirty="0"/>
          </a:p>
        </p:txBody>
      </p:sp>
      <p:sp>
        <p:nvSpPr>
          <p:cNvPr id="3" name="Content Placeholder 2"/>
          <p:cNvSpPr>
            <a:spLocks noGrp="1"/>
          </p:cNvSpPr>
          <p:nvPr>
            <p:ph idx="1" hasCustomPrompt="1"/>
          </p:nvPr>
        </p:nvSpPr>
        <p:spPr>
          <a:xfrm>
            <a:off x="552392" y="4059531"/>
            <a:ext cx="210035" cy="4887279"/>
          </a:xfrm>
        </p:spPr>
        <p:txBody>
          <a:bodyPr/>
          <a:lstStyle>
            <a:lvl1pPr marL="0" indent="0" algn="l" defTabSz="1231170" rtl="0" eaLnBrk="1" latinLnBrk="0" hangingPunct="1">
              <a:lnSpc>
                <a:spcPct val="100000"/>
              </a:lnSpc>
              <a:spcBef>
                <a:spcPts val="0"/>
              </a:spcBef>
              <a:spcAft>
                <a:spcPts val="456"/>
              </a:spcAft>
              <a:buSzPct val="80000"/>
              <a:buFont typeface="+mj-lt"/>
              <a:buNone/>
              <a:defRPr lang="en-US" sz="1600" b="0" i="1" kern="1200" dirty="0" smtClean="0">
                <a:solidFill>
                  <a:schemeClr val="accent1"/>
                </a:solidFill>
                <a:latin typeface="Arial" pitchFamily="34" charset="0"/>
                <a:ea typeface="+mn-ea"/>
                <a:cs typeface="Arial" pitchFamily="34" charset="0"/>
              </a:defRPr>
            </a:lvl1pPr>
            <a:lvl2pPr marL="0" indent="0" algn="l" defTabSz="1231170" rtl="0" eaLnBrk="1" latinLnBrk="0" hangingPunct="1">
              <a:lnSpc>
                <a:spcPct val="100000"/>
              </a:lnSpc>
              <a:spcBef>
                <a:spcPts val="0"/>
              </a:spcBef>
              <a:spcAft>
                <a:spcPts val="456"/>
              </a:spcAft>
              <a:buSzPct val="80000"/>
              <a:buFont typeface="+mj-lt"/>
              <a:buNone/>
              <a:tabLst/>
              <a:defRPr lang="en-US" sz="1600" b="0" i="1" kern="1200" dirty="0" smtClean="0">
                <a:solidFill>
                  <a:schemeClr val="accent1"/>
                </a:solidFill>
                <a:latin typeface="Arial" pitchFamily="34" charset="0"/>
                <a:ea typeface="+mn-ea"/>
                <a:cs typeface="Arial" pitchFamily="34" charset="0"/>
              </a:defRPr>
            </a:lvl2pPr>
            <a:lvl3pPr marL="0" indent="0" algn="l" defTabSz="1231170" rtl="0" eaLnBrk="1" latinLnBrk="0" hangingPunct="1">
              <a:lnSpc>
                <a:spcPct val="100000"/>
              </a:lnSpc>
              <a:spcBef>
                <a:spcPts val="0"/>
              </a:spcBef>
              <a:spcAft>
                <a:spcPts val="456"/>
              </a:spcAft>
              <a:buSzPct val="80000"/>
              <a:buFont typeface="+mj-lt"/>
              <a:buNone/>
              <a:defRPr lang="en-US" sz="1600" b="0" i="1" kern="1200" dirty="0" smtClean="0">
                <a:solidFill>
                  <a:schemeClr val="accent1"/>
                </a:solidFill>
                <a:latin typeface="Arial" pitchFamily="34" charset="0"/>
                <a:ea typeface="+mn-ea"/>
                <a:cs typeface="Arial" pitchFamily="34" charset="0"/>
              </a:defRPr>
            </a:lvl3pPr>
            <a:lvl4pPr marL="0" indent="0" algn="l" defTabSz="1231170" rtl="0" eaLnBrk="1" latinLnBrk="0" hangingPunct="1">
              <a:lnSpc>
                <a:spcPct val="100000"/>
              </a:lnSpc>
              <a:spcBef>
                <a:spcPts val="0"/>
              </a:spcBef>
              <a:spcAft>
                <a:spcPts val="456"/>
              </a:spcAft>
              <a:buSzPct val="80000"/>
              <a:buFont typeface="+mj-lt"/>
              <a:buNone/>
              <a:defRPr lang="en-US" sz="1600" b="0" i="1" kern="1200" dirty="0" smtClean="0">
                <a:solidFill>
                  <a:schemeClr val="accent1"/>
                </a:solidFill>
                <a:latin typeface="Arial" pitchFamily="34" charset="0"/>
                <a:ea typeface="+mn-ea"/>
                <a:cs typeface="Arial" pitchFamily="34" charset="0"/>
              </a:defRPr>
            </a:lvl4pPr>
            <a:lvl5pPr marL="0" indent="0" algn="l" defTabSz="1231170" rtl="0" eaLnBrk="1" latinLnBrk="0" hangingPunct="1">
              <a:lnSpc>
                <a:spcPct val="100000"/>
              </a:lnSpc>
              <a:spcBef>
                <a:spcPts val="0"/>
              </a:spcBef>
              <a:spcAft>
                <a:spcPts val="456"/>
              </a:spcAft>
              <a:buSzPct val="80000"/>
              <a:buFont typeface="+mj-lt"/>
              <a:buNone/>
              <a:defRPr lang="en-US" sz="1600" b="0" i="1" kern="1200" dirty="0">
                <a:solidFill>
                  <a:schemeClr val="accent1"/>
                </a:solidFill>
                <a:latin typeface="Arial" pitchFamily="34" charset="0"/>
                <a:ea typeface="+mn-ea"/>
                <a:cs typeface="Arial" pitchFamily="34" charset="0"/>
              </a:defRPr>
            </a:lvl5pPr>
          </a:lstStyle>
          <a:p>
            <a:pPr lvl="0"/>
            <a:r>
              <a:rPr lang="en-US" dirty="0" smtClean="0"/>
              <a:t>01</a:t>
            </a:r>
          </a:p>
          <a:p>
            <a:pPr lvl="1"/>
            <a:r>
              <a:rPr lang="en-US" dirty="0" smtClean="0"/>
              <a:t>02</a:t>
            </a:r>
          </a:p>
          <a:p>
            <a:pPr lvl="2"/>
            <a:r>
              <a:rPr lang="en-US" dirty="0" smtClean="0"/>
              <a:t>03</a:t>
            </a:r>
          </a:p>
          <a:p>
            <a:pPr lvl="3"/>
            <a:r>
              <a:rPr lang="en-US" dirty="0" smtClean="0"/>
              <a:t>04</a:t>
            </a:r>
          </a:p>
          <a:p>
            <a:pPr lvl="4"/>
            <a:r>
              <a:rPr lang="en-US" dirty="0" smtClean="0"/>
              <a:t>05</a:t>
            </a:r>
            <a:endParaRPr lang="en-US" dirty="0"/>
          </a:p>
        </p:txBody>
      </p:sp>
      <p:sp>
        <p:nvSpPr>
          <p:cNvPr id="6" name="Slide Number Placeholder 5"/>
          <p:cNvSpPr>
            <a:spLocks noGrp="1"/>
          </p:cNvSpPr>
          <p:nvPr>
            <p:ph type="sldNum" sz="quarter" idx="12"/>
          </p:nvPr>
        </p:nvSpPr>
        <p:spPr/>
        <p:txBody>
          <a:bodyPr/>
          <a:lstStyle/>
          <a:p>
            <a:fld id="{76337E9E-228A-44BC-9DA8-0F448358108E}" type="slidenum">
              <a:rPr lang="en-US" smtClean="0"/>
              <a:t>‹#›</a:t>
            </a:fld>
            <a:endParaRPr lang="en-US"/>
          </a:p>
        </p:txBody>
      </p:sp>
      <p:sp>
        <p:nvSpPr>
          <p:cNvPr id="9" name="Content Placeholder 2"/>
          <p:cNvSpPr>
            <a:spLocks noGrp="1"/>
          </p:cNvSpPr>
          <p:nvPr>
            <p:ph idx="13" hasCustomPrompt="1"/>
          </p:nvPr>
        </p:nvSpPr>
        <p:spPr>
          <a:xfrm>
            <a:off x="760328" y="4059532"/>
            <a:ext cx="3663012" cy="4875399"/>
          </a:xfrm>
        </p:spPr>
        <p:txBody>
          <a:bodyPr/>
          <a:lstStyle>
            <a:lvl1pPr marL="0" indent="0" algn="l" defTabSz="1231170" rtl="0" eaLnBrk="1" latinLnBrk="0" hangingPunct="1">
              <a:lnSpc>
                <a:spcPct val="100000"/>
              </a:lnSpc>
              <a:spcBef>
                <a:spcPts val="0"/>
              </a:spcBef>
              <a:spcAft>
                <a:spcPts val="456"/>
              </a:spcAft>
              <a:buSzPct val="80000"/>
              <a:buFont typeface="+mj-lt"/>
              <a:buNone/>
              <a:defRPr lang="en-US" sz="1600" b="0" kern="1200" dirty="0" smtClean="0">
                <a:solidFill>
                  <a:schemeClr val="tx2"/>
                </a:solidFill>
                <a:latin typeface="Arial" pitchFamily="34" charset="0"/>
                <a:ea typeface="+mn-ea"/>
                <a:cs typeface="Arial" pitchFamily="34" charset="0"/>
              </a:defRPr>
            </a:lvl1pPr>
            <a:lvl2pPr marL="0" indent="0" algn="l" defTabSz="1231170" rtl="0" eaLnBrk="1" latinLnBrk="0" hangingPunct="1">
              <a:lnSpc>
                <a:spcPct val="100000"/>
              </a:lnSpc>
              <a:spcBef>
                <a:spcPts val="0"/>
              </a:spcBef>
              <a:spcAft>
                <a:spcPts val="456"/>
              </a:spcAft>
              <a:buSzPct val="80000"/>
              <a:buFont typeface="+mj-lt"/>
              <a:buNone/>
              <a:tabLst/>
              <a:defRPr lang="en-US" sz="1600" b="0" kern="1200" baseline="0" dirty="0" smtClean="0">
                <a:solidFill>
                  <a:schemeClr val="tx2"/>
                </a:solidFill>
                <a:latin typeface="Arial" pitchFamily="34" charset="0"/>
                <a:ea typeface="+mn-ea"/>
                <a:cs typeface="Arial" pitchFamily="34" charset="0"/>
              </a:defRPr>
            </a:lvl2pPr>
            <a:lvl3pPr marL="0" indent="0" algn="l" defTabSz="1231170" rtl="0" eaLnBrk="1" latinLnBrk="0" hangingPunct="1">
              <a:lnSpc>
                <a:spcPct val="100000"/>
              </a:lnSpc>
              <a:spcBef>
                <a:spcPts val="0"/>
              </a:spcBef>
              <a:spcAft>
                <a:spcPts val="456"/>
              </a:spcAft>
              <a:buSzPct val="80000"/>
              <a:buFont typeface="+mj-lt"/>
              <a:buNone/>
              <a:defRPr lang="en-US" sz="1600" b="0" kern="1200" dirty="0" smtClean="0">
                <a:solidFill>
                  <a:schemeClr val="accent1"/>
                </a:solidFill>
                <a:latin typeface="Arial" pitchFamily="34" charset="0"/>
                <a:ea typeface="+mn-ea"/>
                <a:cs typeface="Arial" pitchFamily="34" charset="0"/>
              </a:defRPr>
            </a:lvl3pPr>
            <a:lvl4pPr marL="0" marR="0" indent="0" algn="l" defTabSz="1231170" rtl="0" eaLnBrk="1" fontAlgn="auto" latinLnBrk="0" hangingPunct="1">
              <a:lnSpc>
                <a:spcPct val="100000"/>
              </a:lnSpc>
              <a:spcBef>
                <a:spcPts val="0"/>
              </a:spcBef>
              <a:spcAft>
                <a:spcPts val="456"/>
              </a:spcAft>
              <a:buClrTx/>
              <a:buSzPct val="80000"/>
              <a:buFont typeface="+mj-lt"/>
              <a:buNone/>
              <a:tabLst/>
              <a:defRPr lang="en-US" sz="1600" b="0" kern="1200" dirty="0" smtClean="0">
                <a:solidFill>
                  <a:schemeClr val="tx2"/>
                </a:solidFill>
                <a:latin typeface="Arial" pitchFamily="34" charset="0"/>
                <a:ea typeface="+mn-ea"/>
                <a:cs typeface="Arial" pitchFamily="34" charset="0"/>
              </a:defRPr>
            </a:lvl4pPr>
            <a:lvl5pPr marL="0" indent="0" algn="l" defTabSz="1231170" rtl="0" eaLnBrk="1" latinLnBrk="0" hangingPunct="1">
              <a:lnSpc>
                <a:spcPct val="100000"/>
              </a:lnSpc>
              <a:spcBef>
                <a:spcPts val="0"/>
              </a:spcBef>
              <a:spcAft>
                <a:spcPts val="456"/>
              </a:spcAft>
              <a:buSzPct val="80000"/>
              <a:buFont typeface="+mj-lt"/>
              <a:buNone/>
              <a:defRPr lang="en-US" sz="1600" b="0" kern="1200" dirty="0">
                <a:solidFill>
                  <a:schemeClr val="tx2"/>
                </a:solidFill>
                <a:latin typeface="Arial" pitchFamily="34" charset="0"/>
                <a:ea typeface="+mn-ea"/>
                <a:cs typeface="Arial" pitchFamily="34" charset="0"/>
              </a:defRPr>
            </a:lvl5pPr>
          </a:lstStyle>
          <a:p>
            <a:pPr lvl="1"/>
            <a:r>
              <a:rPr lang="en-US" dirty="0" smtClean="0"/>
              <a:t>Content 1</a:t>
            </a:r>
          </a:p>
          <a:p>
            <a:pPr marL="0" marR="0" lvl="3" indent="0" algn="l" defTabSz="1231170" rtl="0" eaLnBrk="1" fontAlgn="auto" latinLnBrk="0" hangingPunct="1">
              <a:lnSpc>
                <a:spcPct val="100000"/>
              </a:lnSpc>
              <a:spcBef>
                <a:spcPts val="0"/>
              </a:spcBef>
              <a:spcAft>
                <a:spcPts val="456"/>
              </a:spcAft>
              <a:buClrTx/>
              <a:buSzPct val="80000"/>
              <a:buFont typeface="+mj-lt"/>
              <a:buNone/>
              <a:tabLst/>
              <a:defRPr/>
            </a:pPr>
            <a:r>
              <a:rPr lang="en-US" dirty="0" smtClean="0"/>
              <a:t>Content 1</a:t>
            </a:r>
          </a:p>
          <a:p>
            <a:pPr marL="0" marR="0" lvl="3" indent="0" algn="l" defTabSz="1231170" rtl="0" eaLnBrk="1" fontAlgn="auto" latinLnBrk="0" hangingPunct="1">
              <a:lnSpc>
                <a:spcPct val="100000"/>
              </a:lnSpc>
              <a:spcBef>
                <a:spcPts val="0"/>
              </a:spcBef>
              <a:spcAft>
                <a:spcPts val="456"/>
              </a:spcAft>
              <a:buClrTx/>
              <a:buSzPct val="80000"/>
              <a:buFont typeface="+mj-lt"/>
              <a:buNone/>
              <a:tabLst/>
              <a:defRPr/>
            </a:pPr>
            <a:r>
              <a:rPr lang="en-US" dirty="0" smtClean="0"/>
              <a:t>Content 1</a:t>
            </a:r>
          </a:p>
          <a:p>
            <a:pPr marL="0" marR="0" lvl="3" indent="0" algn="l" defTabSz="1231170" rtl="0" eaLnBrk="1" fontAlgn="auto" latinLnBrk="0" hangingPunct="1">
              <a:lnSpc>
                <a:spcPct val="100000"/>
              </a:lnSpc>
              <a:spcBef>
                <a:spcPts val="0"/>
              </a:spcBef>
              <a:spcAft>
                <a:spcPts val="456"/>
              </a:spcAft>
              <a:buClrTx/>
              <a:buSzPct val="80000"/>
              <a:buFont typeface="+mj-lt"/>
              <a:buNone/>
              <a:tabLst/>
              <a:defRPr/>
            </a:pPr>
            <a:r>
              <a:rPr lang="en-US" dirty="0" smtClean="0"/>
              <a:t>Content 1</a:t>
            </a:r>
          </a:p>
          <a:p>
            <a:pPr marL="0" marR="0" lvl="3" indent="0" algn="l" defTabSz="1231170" rtl="0" eaLnBrk="1" fontAlgn="auto" latinLnBrk="0" hangingPunct="1">
              <a:lnSpc>
                <a:spcPct val="100000"/>
              </a:lnSpc>
              <a:spcBef>
                <a:spcPts val="0"/>
              </a:spcBef>
              <a:spcAft>
                <a:spcPts val="456"/>
              </a:spcAft>
              <a:buClrTx/>
              <a:buSzPct val="80000"/>
              <a:buFont typeface="+mj-lt"/>
              <a:buNone/>
              <a:tabLst/>
              <a:defRPr/>
            </a:pPr>
            <a:r>
              <a:rPr lang="en-US" dirty="0" smtClean="0"/>
              <a:t>Content 1</a:t>
            </a:r>
          </a:p>
          <a:p>
            <a:pPr lvl="3"/>
            <a:endParaRPr lang="en-US" dirty="0" smtClean="0"/>
          </a:p>
          <a:p>
            <a:pPr lvl="3"/>
            <a:endParaRPr lang="en-US" dirty="0" smtClean="0"/>
          </a:p>
          <a:p>
            <a:pPr lvl="3"/>
            <a:endParaRPr lang="en-US" dirty="0" smtClean="0"/>
          </a:p>
          <a:p>
            <a:pPr lvl="4"/>
            <a:endParaRPr lang="en-US" dirty="0" smtClean="0"/>
          </a:p>
        </p:txBody>
      </p:sp>
    </p:spTree>
    <p:extLst>
      <p:ext uri="{BB962C8B-B14F-4D97-AF65-F5344CB8AC3E}">
        <p14:creationId xmlns:p14="http://schemas.microsoft.com/office/powerpoint/2010/main" val="2002992814"/>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Header here</a:t>
            </a:r>
            <a:endParaRPr lang="en-US" dirty="0"/>
          </a:p>
        </p:txBody>
      </p:sp>
      <p:sp>
        <p:nvSpPr>
          <p:cNvPr id="3" name="Content Placeholder 2"/>
          <p:cNvSpPr>
            <a:spLocks noGrp="1"/>
          </p:cNvSpPr>
          <p:nvPr>
            <p:ph idx="1" hasCustomPrompt="1"/>
          </p:nvPr>
        </p:nvSpPr>
        <p:spPr/>
        <p:txBody>
          <a:bodyPr/>
          <a:lstStyle>
            <a:lvl1pPr marL="202781" indent="-202781"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1pPr>
            <a:lvl2pPr marL="405562" indent="-202781" algn="l" defTabSz="1042873" rtl="0" eaLnBrk="1" latinLnBrk="0" hangingPunct="1">
              <a:lnSpc>
                <a:spcPct val="120000"/>
              </a:lnSpc>
              <a:spcBef>
                <a:spcPts val="0"/>
              </a:spcBef>
              <a:spcAft>
                <a:spcPts val="684"/>
              </a:spcAft>
              <a:buSzPct val="80000"/>
              <a:buFontTx/>
              <a:buBlip>
                <a:blip r:embed="rId2"/>
              </a:buBlip>
              <a:tabLst/>
              <a:defRPr lang="en-US" sz="1600" kern="1200" dirty="0" smtClean="0">
                <a:solidFill>
                  <a:schemeClr val="tx2"/>
                </a:solidFill>
                <a:latin typeface="Arial" pitchFamily="34" charset="0"/>
                <a:ea typeface="+mn-ea"/>
                <a:cs typeface="Arial" pitchFamily="34" charset="0"/>
              </a:defRPr>
            </a:lvl2pPr>
            <a:lvl3pPr marL="608343" indent="-202781"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3pPr>
            <a:lvl4pPr marL="825608" indent="-217265"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4pPr>
            <a:lvl5pPr marL="1028389" indent="-202781" algn="l" defTabSz="1042873" rtl="0" eaLnBrk="1" latinLnBrk="0" hangingPunct="1">
              <a:lnSpc>
                <a:spcPct val="120000"/>
              </a:lnSpc>
              <a:spcBef>
                <a:spcPts val="0"/>
              </a:spcBef>
              <a:spcAft>
                <a:spcPts val="684"/>
              </a:spcAft>
              <a:buSzPct val="80000"/>
              <a:buFontTx/>
              <a:buBlip>
                <a:blip r:embed="rId2"/>
              </a:buBlip>
              <a:defRPr lang="en-US" sz="1600" kern="1200" baseline="0" dirty="0">
                <a:solidFill>
                  <a:schemeClr val="tx2"/>
                </a:solidFill>
                <a:latin typeface="Arial" pitchFamily="34" charset="0"/>
                <a:ea typeface="+mn-ea"/>
                <a:cs typeface="Arial" pitchFamily="34" charset="0"/>
              </a:defRPr>
            </a:lvl5p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6" name="Slide Number Placeholder 5"/>
          <p:cNvSpPr>
            <a:spLocks noGrp="1"/>
          </p:cNvSpPr>
          <p:nvPr>
            <p:ph type="sldNum" sz="quarter" idx="12"/>
          </p:nvPr>
        </p:nvSpPr>
        <p:spPr/>
        <p:txBody>
          <a:bodyPr/>
          <a:lstStyle/>
          <a:p>
            <a:fld id="{76337E9E-228A-44BC-9DA8-0F448358108E}" type="slidenum">
              <a:rPr lang="en-US" smtClean="0"/>
              <a:t>‹#›</a:t>
            </a:fld>
            <a:endParaRPr lang="en-US"/>
          </a:p>
        </p:txBody>
      </p:sp>
    </p:spTree>
    <p:extLst>
      <p:ext uri="{BB962C8B-B14F-4D97-AF65-F5344CB8AC3E}">
        <p14:creationId xmlns:p14="http://schemas.microsoft.com/office/powerpoint/2010/main" val="3671233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hasCustomPrompt="1"/>
          </p:nvPr>
        </p:nvSpPr>
        <p:spPr/>
        <p:txBody>
          <a:bodyPr/>
          <a:lstStyle>
            <a:lvl1pPr marL="0" indent="0" algn="l" defTabSz="1042873" rtl="0" eaLnBrk="1" latinLnBrk="0" hangingPunct="1">
              <a:lnSpc>
                <a:spcPct val="120000"/>
              </a:lnSpc>
              <a:spcBef>
                <a:spcPts val="0"/>
              </a:spcBef>
              <a:spcAft>
                <a:spcPts val="2053"/>
              </a:spcAft>
              <a:buSzPct val="80000"/>
              <a:buFontTx/>
              <a:buNone/>
              <a:defRPr lang="en-US" sz="1600" kern="1200" dirty="0" smtClean="0">
                <a:solidFill>
                  <a:schemeClr val="tx2"/>
                </a:solidFill>
                <a:latin typeface="Arial" pitchFamily="34" charset="0"/>
                <a:ea typeface="+mn-ea"/>
                <a:cs typeface="Arial" pitchFamily="34" charset="0"/>
              </a:defRPr>
            </a:lvl1pPr>
            <a:lvl2pPr marL="206402" indent="-206402" algn="l" defTabSz="1042873" rtl="0" eaLnBrk="1" latinLnBrk="0" hangingPunct="1">
              <a:lnSpc>
                <a:spcPct val="120000"/>
              </a:lnSpc>
              <a:spcBef>
                <a:spcPts val="0"/>
              </a:spcBef>
              <a:spcAft>
                <a:spcPts val="684"/>
              </a:spcAft>
              <a:buSzPct val="80000"/>
              <a:buFontTx/>
              <a:buBlip>
                <a:blip r:embed="rId2"/>
              </a:buBlip>
              <a:defRPr lang="en-US" sz="1600" kern="1200" baseline="0" dirty="0" smtClean="0">
                <a:solidFill>
                  <a:schemeClr val="tx2"/>
                </a:solidFill>
                <a:latin typeface="Arial" pitchFamily="34" charset="0"/>
                <a:ea typeface="+mn-ea"/>
                <a:cs typeface="Arial" pitchFamily="34" charset="0"/>
              </a:defRPr>
            </a:lvl2pPr>
            <a:lvl3pPr marL="412804" indent="-206402"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3pPr>
            <a:lvl4pPr marL="619206" indent="-206402"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4pPr>
            <a:lvl5pPr marL="814745" indent="-195539"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5pPr>
          </a:lstStyle>
          <a:p>
            <a:pPr lvl="0"/>
            <a:r>
              <a:rPr lang="en-US" dirty="0" smtClean="0"/>
              <a:t>Paragraph</a:t>
            </a:r>
          </a:p>
          <a:p>
            <a:pPr lvl="1"/>
            <a:r>
              <a:rPr lang="en-US" dirty="0" smtClean="0"/>
              <a:t>To create a bullet after paragraph text – use the tab key or bullet indent as for creating a sub bullet</a:t>
            </a:r>
          </a:p>
          <a:p>
            <a:pPr lvl="2"/>
            <a:r>
              <a:rPr lang="en-US" dirty="0" smtClean="0"/>
              <a:t>Level 2</a:t>
            </a:r>
          </a:p>
          <a:p>
            <a:pPr lvl="3"/>
            <a:r>
              <a:rPr lang="en-US" dirty="0" smtClean="0"/>
              <a:t>Level 3</a:t>
            </a:r>
          </a:p>
          <a:p>
            <a:pPr lvl="4"/>
            <a:r>
              <a:rPr lang="en-US" dirty="0" smtClean="0"/>
              <a:t>Level 4</a:t>
            </a:r>
            <a:endParaRPr lang="en-US" dirty="0"/>
          </a:p>
        </p:txBody>
      </p:sp>
      <p:sp>
        <p:nvSpPr>
          <p:cNvPr id="6" name="Slide Number Placeholder 5"/>
          <p:cNvSpPr>
            <a:spLocks noGrp="1"/>
          </p:cNvSpPr>
          <p:nvPr>
            <p:ph type="sldNum" sz="quarter" idx="12"/>
          </p:nvPr>
        </p:nvSpPr>
        <p:spPr/>
        <p:txBody>
          <a:bodyPr/>
          <a:lstStyle/>
          <a:p>
            <a:fld id="{76337E9E-228A-44BC-9DA8-0F448358108E}" type="slidenum">
              <a:rPr lang="en-US" smtClean="0"/>
              <a:t>‹#›</a:t>
            </a:fld>
            <a:endParaRPr lang="en-US"/>
          </a:p>
        </p:txBody>
      </p:sp>
    </p:spTree>
    <p:extLst>
      <p:ext uri="{BB962C8B-B14F-4D97-AF65-F5344CB8AC3E}">
        <p14:creationId xmlns:p14="http://schemas.microsoft.com/office/powerpoint/2010/main" val="3855703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Header here</a:t>
            </a:r>
            <a:endParaRPr lang="en-US" dirty="0"/>
          </a:p>
        </p:txBody>
      </p:sp>
      <p:sp>
        <p:nvSpPr>
          <p:cNvPr id="6" name="Slide Number Placeholder 5"/>
          <p:cNvSpPr>
            <a:spLocks noGrp="1"/>
          </p:cNvSpPr>
          <p:nvPr>
            <p:ph type="sldNum" sz="quarter" idx="12"/>
          </p:nvPr>
        </p:nvSpPr>
        <p:spPr/>
        <p:txBody>
          <a:bodyPr/>
          <a:lstStyle/>
          <a:p>
            <a:fld id="{76337E9E-228A-44BC-9DA8-0F448358108E}" type="slidenum">
              <a:rPr lang="en-US" smtClean="0"/>
              <a:t>‹#›</a:t>
            </a:fld>
            <a:endParaRPr lang="en-US"/>
          </a:p>
        </p:txBody>
      </p:sp>
    </p:spTree>
    <p:extLst>
      <p:ext uri="{BB962C8B-B14F-4D97-AF65-F5344CB8AC3E}">
        <p14:creationId xmlns:p14="http://schemas.microsoft.com/office/powerpoint/2010/main" val="2476340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095" y="3321886"/>
            <a:ext cx="6427074" cy="2292150"/>
          </a:xfrm>
        </p:spPr>
        <p:txBody>
          <a:bodyPr/>
          <a:lstStyle/>
          <a:p>
            <a:r>
              <a:rPr lang="en-US" smtClean="0"/>
              <a:t>Click to edit Master title style</a:t>
            </a:r>
            <a:endParaRPr lang="en-GB"/>
          </a:p>
        </p:txBody>
      </p:sp>
      <p:sp>
        <p:nvSpPr>
          <p:cNvPr id="3" name="Subtitle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03456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86157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97287" y="6871500"/>
            <a:ext cx="6427074" cy="2123828"/>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1051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78063"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43642"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9EDE1D0-6C95-45E9-899D-C2ACED669598}" type="datetimeFigureOut">
              <a:rPr lang="en-GB">
                <a:solidFill>
                  <a:prstClr val="black">
                    <a:tint val="75000"/>
                  </a:prstClr>
                </a:solidFill>
              </a:rPr>
              <a:pPr/>
              <a:t>23/07/15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84162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6.xml"/><Relationship Id="rId12" Type="http://schemas.openxmlformats.org/officeDocument/2006/relationships/theme" Target="../theme/theme2.xml"/><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slideLayout" Target="../slideLayouts/slideLayout11.xml"/><Relationship Id="rId7" Type="http://schemas.openxmlformats.org/officeDocument/2006/relationships/slideLayout" Target="../slideLayouts/slideLayout12.xml"/><Relationship Id="rId8" Type="http://schemas.openxmlformats.org/officeDocument/2006/relationships/slideLayout" Target="../slideLayouts/slideLayout13.xml"/><Relationship Id="rId9" Type="http://schemas.openxmlformats.org/officeDocument/2006/relationships/slideLayout" Target="../slideLayouts/slideLayout14.xml"/><Relationship Id="rId10"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0" name="Straight Connector 9"/>
          <p:cNvCxnSpPr/>
          <p:nvPr/>
        </p:nvCxnSpPr>
        <p:spPr>
          <a:xfrm>
            <a:off x="0" y="2049568"/>
            <a:ext cx="7561263" cy="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378063" y="727746"/>
            <a:ext cx="5934991" cy="1024784"/>
          </a:xfrm>
          <a:prstGeom prst="rect">
            <a:avLst/>
          </a:prstGeom>
        </p:spPr>
        <p:txBody>
          <a:bodyPr vert="horz" lIns="0" tIns="52144" rIns="0" bIns="52144" rtlCol="0" anchor="t" anchorCtr="0">
            <a:noAutofit/>
          </a:bodyPr>
          <a:lstStyle/>
          <a:p>
            <a:r>
              <a:rPr lang="en-US" dirty="0" smtClean="0"/>
              <a:t>Insert header here</a:t>
            </a:r>
            <a:endParaRPr lang="en-US" dirty="0"/>
          </a:p>
        </p:txBody>
      </p:sp>
      <p:sp>
        <p:nvSpPr>
          <p:cNvPr id="3" name="Text Placeholder 2"/>
          <p:cNvSpPr>
            <a:spLocks noGrp="1"/>
          </p:cNvSpPr>
          <p:nvPr>
            <p:ph type="body" idx="1"/>
          </p:nvPr>
        </p:nvSpPr>
        <p:spPr>
          <a:xfrm>
            <a:off x="378065" y="2866425"/>
            <a:ext cx="6805136" cy="6341781"/>
          </a:xfrm>
          <a:prstGeom prst="rect">
            <a:avLst/>
          </a:prstGeom>
        </p:spPr>
        <p:txBody>
          <a:bodyPr vert="horz" lIns="0" tIns="52144" rIns="0" bIns="52144" rtlCol="0">
            <a:normAutofit/>
          </a:body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6" name="Slide Number Placeholder 5"/>
          <p:cNvSpPr>
            <a:spLocks noGrp="1"/>
          </p:cNvSpPr>
          <p:nvPr>
            <p:ph type="sldNum" sz="quarter" idx="4"/>
          </p:nvPr>
        </p:nvSpPr>
        <p:spPr>
          <a:xfrm>
            <a:off x="379377" y="9534949"/>
            <a:ext cx="526400" cy="440608"/>
          </a:xfrm>
          <a:prstGeom prst="rect">
            <a:avLst/>
          </a:prstGeom>
        </p:spPr>
        <p:txBody>
          <a:bodyPr vert="horz" lIns="104287" tIns="52144" rIns="104287" bIns="52144" rtlCol="0" anchor="ctr"/>
          <a:lstStyle>
            <a:lvl1pPr algn="l">
              <a:defRPr sz="1400">
                <a:solidFill>
                  <a:schemeClr val="tx1">
                    <a:tint val="75000"/>
                  </a:schemeClr>
                </a:solidFill>
              </a:defRPr>
            </a:lvl1pPr>
          </a:lstStyle>
          <a:p>
            <a:fld id="{76337E9E-228A-44BC-9DA8-0F448358108E}" type="slidenum">
              <a:rPr lang="en-US" smtClean="0"/>
              <a:pPr/>
              <a:t>‹#›</a:t>
            </a:fld>
            <a:endParaRPr lang="en-US"/>
          </a:p>
        </p:txBody>
      </p:sp>
    </p:spTree>
    <p:extLst>
      <p:ext uri="{BB962C8B-B14F-4D97-AF65-F5344CB8AC3E}">
        <p14:creationId xmlns:p14="http://schemas.microsoft.com/office/powerpoint/2010/main" val="36434868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iming>
    <p:tnLst>
      <p:par>
        <p:cTn xmlns:p14="http://schemas.microsoft.com/office/powerpoint/2010/main" id="1" dur="indefinite" restart="never" nodeType="tmRoot"/>
      </p:par>
    </p:tnLst>
  </p:timing>
  <p:txStyles>
    <p:titleStyle>
      <a:lvl1pPr algn="l" defTabSz="1042873" rtl="0" eaLnBrk="1" latinLnBrk="0" hangingPunct="1">
        <a:spcBef>
          <a:spcPct val="0"/>
        </a:spcBef>
        <a:buNone/>
        <a:defRPr sz="3200" b="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06402" indent="-206402"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1pPr>
      <a:lvl2pPr marL="412804" indent="-206402"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2pPr>
      <a:lvl3pPr marL="619206" indent="-206402"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3pPr>
      <a:lvl4pPr marL="814745" indent="-195539"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4pPr>
      <a:lvl5pPr marL="1021147" indent="-206402"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5pPr>
      <a:lvl6pPr marL="2867901" indent="-260718" algn="l" defTabSz="1042873"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338" indent="-260718" algn="l" defTabSz="1042873"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0775" indent="-260718" algn="l" defTabSz="1042873"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211" indent="-260718" algn="l" defTabSz="1042873"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2873" rtl="0" eaLnBrk="1" latinLnBrk="0" hangingPunct="1">
        <a:defRPr sz="2100" kern="1200">
          <a:solidFill>
            <a:schemeClr val="tx1"/>
          </a:solidFill>
          <a:latin typeface="+mn-lt"/>
          <a:ea typeface="+mn-ea"/>
          <a:cs typeface="+mn-cs"/>
        </a:defRPr>
      </a:lvl1pPr>
      <a:lvl2pPr marL="521437" algn="l" defTabSz="1042873" rtl="0" eaLnBrk="1" latinLnBrk="0" hangingPunct="1">
        <a:defRPr sz="2100" kern="1200">
          <a:solidFill>
            <a:schemeClr val="tx1"/>
          </a:solidFill>
          <a:latin typeface="+mn-lt"/>
          <a:ea typeface="+mn-ea"/>
          <a:cs typeface="+mn-cs"/>
        </a:defRPr>
      </a:lvl2pPr>
      <a:lvl3pPr marL="1042873" algn="l" defTabSz="1042873" rtl="0" eaLnBrk="1" latinLnBrk="0" hangingPunct="1">
        <a:defRPr sz="2100" kern="1200">
          <a:solidFill>
            <a:schemeClr val="tx1"/>
          </a:solidFill>
          <a:latin typeface="+mn-lt"/>
          <a:ea typeface="+mn-ea"/>
          <a:cs typeface="+mn-cs"/>
        </a:defRPr>
      </a:lvl3pPr>
      <a:lvl4pPr marL="1564310" algn="l" defTabSz="1042873" rtl="0" eaLnBrk="1" latinLnBrk="0" hangingPunct="1">
        <a:defRPr sz="2100" kern="1200">
          <a:solidFill>
            <a:schemeClr val="tx1"/>
          </a:solidFill>
          <a:latin typeface="+mn-lt"/>
          <a:ea typeface="+mn-ea"/>
          <a:cs typeface="+mn-cs"/>
        </a:defRPr>
      </a:lvl4pPr>
      <a:lvl5pPr marL="2085746" algn="l" defTabSz="1042873" rtl="0" eaLnBrk="1" latinLnBrk="0" hangingPunct="1">
        <a:defRPr sz="2100" kern="1200">
          <a:solidFill>
            <a:schemeClr val="tx1"/>
          </a:solidFill>
          <a:latin typeface="+mn-lt"/>
          <a:ea typeface="+mn-ea"/>
          <a:cs typeface="+mn-cs"/>
        </a:defRPr>
      </a:lvl5pPr>
      <a:lvl6pPr marL="2607183" algn="l" defTabSz="1042873" rtl="0" eaLnBrk="1" latinLnBrk="0" hangingPunct="1">
        <a:defRPr sz="2100" kern="1200">
          <a:solidFill>
            <a:schemeClr val="tx1"/>
          </a:solidFill>
          <a:latin typeface="+mn-lt"/>
          <a:ea typeface="+mn-ea"/>
          <a:cs typeface="+mn-cs"/>
        </a:defRPr>
      </a:lvl6pPr>
      <a:lvl7pPr marL="3128620" algn="l" defTabSz="1042873" rtl="0" eaLnBrk="1" latinLnBrk="0" hangingPunct="1">
        <a:defRPr sz="2100" kern="1200">
          <a:solidFill>
            <a:schemeClr val="tx1"/>
          </a:solidFill>
          <a:latin typeface="+mn-lt"/>
          <a:ea typeface="+mn-ea"/>
          <a:cs typeface="+mn-cs"/>
        </a:defRPr>
      </a:lvl7pPr>
      <a:lvl8pPr marL="3650056" algn="l" defTabSz="1042873" rtl="0" eaLnBrk="1" latinLnBrk="0" hangingPunct="1">
        <a:defRPr sz="2100" kern="1200">
          <a:solidFill>
            <a:schemeClr val="tx1"/>
          </a:solidFill>
          <a:latin typeface="+mn-lt"/>
          <a:ea typeface="+mn-ea"/>
          <a:cs typeface="+mn-cs"/>
        </a:defRPr>
      </a:lvl8pPr>
      <a:lvl9pPr marL="4171493" algn="l" defTabSz="1042873"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8063" y="428232"/>
            <a:ext cx="6805137" cy="178223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78063" y="2495127"/>
            <a:ext cx="6805137" cy="705715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78063" y="9911198"/>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79EDE1D0-6C95-45E9-899D-C2ACED669598}" type="datetimeFigureOut">
              <a:rPr lang="en-GB" smtClean="0">
                <a:solidFill>
                  <a:prstClr val="black">
                    <a:tint val="75000"/>
                  </a:prstClr>
                </a:solidFill>
              </a:rPr>
              <a:pPr defTabSz="914400"/>
              <a:t>23/07/15</a:t>
            </a:fld>
            <a:endParaRPr lang="en-GB" smtClean="0">
              <a:solidFill>
                <a:prstClr val="black">
                  <a:tint val="75000"/>
                </a:prstClr>
              </a:solidFill>
            </a:endParaRPr>
          </a:p>
        </p:txBody>
      </p:sp>
      <p:sp>
        <p:nvSpPr>
          <p:cNvPr id="5" name="Footer Placeholder 4"/>
          <p:cNvSpPr>
            <a:spLocks noGrp="1"/>
          </p:cNvSpPr>
          <p:nvPr>
            <p:ph type="ftr" sz="quarter" idx="3"/>
          </p:nvPr>
        </p:nvSpPr>
        <p:spPr>
          <a:xfrm>
            <a:off x="2583432" y="9911198"/>
            <a:ext cx="2394400"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smtClean="0">
              <a:solidFill>
                <a:prstClr val="black">
                  <a:tint val="75000"/>
                </a:prstClr>
              </a:solidFill>
            </a:endParaRPr>
          </a:p>
        </p:txBody>
      </p:sp>
      <p:sp>
        <p:nvSpPr>
          <p:cNvPr id="6" name="Slide Number Placeholder 5"/>
          <p:cNvSpPr>
            <a:spLocks noGrp="1"/>
          </p:cNvSpPr>
          <p:nvPr>
            <p:ph type="sldNum" sz="quarter" idx="4"/>
          </p:nvPr>
        </p:nvSpPr>
        <p:spPr>
          <a:xfrm>
            <a:off x="5418905" y="9911198"/>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1CDD25F-F4D9-4C35-8ABA-AFAE2AA07EC0}" type="slidenum">
              <a:rPr lang="en-GB" smtClean="0">
                <a:solidFill>
                  <a:prstClr val="black">
                    <a:tint val="75000"/>
                  </a:prstClr>
                </a:solidFill>
              </a:rPr>
              <a:pPr defTabSz="914400"/>
              <a:t>‹#›</a:t>
            </a:fld>
            <a:endParaRPr lang="en-GB" smtClean="0">
              <a:solidFill>
                <a:prstClr val="black">
                  <a:tint val="75000"/>
                </a:prstClr>
              </a:solidFill>
            </a:endParaRPr>
          </a:p>
        </p:txBody>
      </p:sp>
    </p:spTree>
    <p:extLst>
      <p:ext uri="{BB962C8B-B14F-4D97-AF65-F5344CB8AC3E}">
        <p14:creationId xmlns:p14="http://schemas.microsoft.com/office/powerpoint/2010/main" val="14130474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thepensionsregulator.gov.uk/employers/tools/staging-date.aspx" TargetMode="External"/><Relationship Id="rId3"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 Id="rId3"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558614" y="1491392"/>
            <a:ext cx="6604186" cy="1767300"/>
          </a:xfrm>
          <a:prstGeom prst="rect">
            <a:avLst/>
          </a:prstGeom>
          <a:noFill/>
        </p:spPr>
        <p:txBody>
          <a:bodyPr wrap="square" lIns="104287" tIns="52144" rIns="104287" bIns="52144" rtlCol="0">
            <a:spAutoFit/>
          </a:bodyPr>
          <a:lstStyle/>
          <a:p>
            <a:r>
              <a:rPr lang="en-GB" sz="3600" b="1" dirty="0">
                <a:solidFill>
                  <a:srgbClr val="333F48"/>
                </a:solidFill>
                <a:latin typeface="Open Sans" charset="0"/>
                <a:ea typeface="Open Sans" charset="0"/>
                <a:cs typeface="Open Sans" charset="0"/>
              </a:rPr>
              <a:t>Workplace Pension Reform: </a:t>
            </a:r>
          </a:p>
          <a:p>
            <a:r>
              <a:rPr lang="en-GB" sz="3600" b="1" dirty="0" smtClean="0">
                <a:solidFill>
                  <a:srgbClr val="333F48"/>
                </a:solidFill>
                <a:latin typeface="Open Sans" charset="0"/>
                <a:ea typeface="Open Sans" charset="0"/>
                <a:cs typeface="Open Sans" charset="0"/>
              </a:rPr>
              <a:t>an </a:t>
            </a:r>
            <a:r>
              <a:rPr lang="en-GB" sz="3600" b="1" dirty="0">
                <a:solidFill>
                  <a:srgbClr val="333F48"/>
                </a:solidFill>
                <a:latin typeface="Open Sans" charset="0"/>
                <a:ea typeface="Open Sans" charset="0"/>
                <a:cs typeface="Open Sans" charset="0"/>
              </a:rPr>
              <a:t>introduction to </a:t>
            </a:r>
            <a:r>
              <a:rPr lang="en-GB" sz="3600" b="1" dirty="0" smtClean="0">
                <a:solidFill>
                  <a:srgbClr val="333F48"/>
                </a:solidFill>
                <a:latin typeface="Open Sans" charset="0"/>
                <a:ea typeface="Open Sans" charset="0"/>
                <a:cs typeface="Open Sans" charset="0"/>
              </a:rPr>
              <a:t>automatic enrolment</a:t>
            </a:r>
            <a:endParaRPr lang="en-GB" sz="3600" b="1" dirty="0">
              <a:solidFill>
                <a:srgbClr val="333F48"/>
              </a:solidFill>
              <a:latin typeface="Open Sans" charset="0"/>
              <a:ea typeface="Open Sans" charset="0"/>
              <a:cs typeface="Open Sans" charset="0"/>
            </a:endParaRPr>
          </a:p>
        </p:txBody>
      </p:sp>
      <p:sp>
        <p:nvSpPr>
          <p:cNvPr id="6" name="TextBox 5"/>
          <p:cNvSpPr txBox="1"/>
          <p:nvPr/>
        </p:nvSpPr>
        <p:spPr>
          <a:xfrm>
            <a:off x="558614" y="3508947"/>
            <a:ext cx="4493205" cy="1090191"/>
          </a:xfrm>
          <a:prstGeom prst="rect">
            <a:avLst/>
          </a:prstGeom>
          <a:noFill/>
        </p:spPr>
        <p:txBody>
          <a:bodyPr wrap="square" lIns="104287" tIns="52144" rIns="104287" bIns="52144" rtlCol="0">
            <a:spAutoFit/>
          </a:bodyPr>
          <a:lstStyle/>
          <a:p>
            <a:r>
              <a:rPr lang="en-GB" sz="1600" dirty="0">
                <a:solidFill>
                  <a:srgbClr val="CA2755"/>
                </a:solidFill>
                <a:latin typeface="Open Sans" charset="0"/>
                <a:ea typeface="Open Sans" charset="0"/>
                <a:cs typeface="Open Sans" charset="0"/>
              </a:rPr>
              <a:t>The government are introducing major changes to workplace pensions. Make sure you know how you will be affected with this handy guide.</a:t>
            </a: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653" y="9724486"/>
            <a:ext cx="1931246" cy="438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 name="Group 9"/>
          <p:cNvGrpSpPr/>
          <p:nvPr/>
        </p:nvGrpSpPr>
        <p:grpSpPr>
          <a:xfrm>
            <a:off x="678423" y="5247442"/>
            <a:ext cx="2595363" cy="1088567"/>
            <a:chOff x="678423" y="6042338"/>
            <a:chExt cx="2595363" cy="1088567"/>
          </a:xfrm>
        </p:grpSpPr>
        <p:sp>
          <p:nvSpPr>
            <p:cNvPr id="7" name="Rectangle 6"/>
            <p:cNvSpPr/>
            <p:nvPr/>
          </p:nvSpPr>
          <p:spPr>
            <a:xfrm>
              <a:off x="678423" y="6042338"/>
              <a:ext cx="2595363" cy="1088567"/>
            </a:xfrm>
            <a:prstGeom prst="rect">
              <a:avLst/>
            </a:prstGeom>
            <a:noFill/>
            <a:ln>
              <a:solidFill>
                <a:srgbClr val="CA2755"/>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836196" y="6231653"/>
              <a:ext cx="2279818" cy="738664"/>
            </a:xfrm>
            <a:prstGeom prst="rect">
              <a:avLst/>
            </a:prstGeom>
            <a:noFill/>
          </p:spPr>
          <p:txBody>
            <a:bodyPr wrap="square" rtlCol="0">
              <a:spAutoFit/>
            </a:bodyPr>
            <a:lstStyle/>
            <a:p>
              <a:pPr algn="ctr"/>
              <a:r>
                <a:rPr lang="en-US" dirty="0" smtClean="0">
                  <a:solidFill>
                    <a:schemeClr val="bg1">
                      <a:lumMod val="50000"/>
                    </a:schemeClr>
                  </a:solidFill>
                </a:rPr>
                <a:t>YOUR LOGO</a:t>
              </a:r>
            </a:p>
            <a:p>
              <a:pPr algn="ctr"/>
              <a:r>
                <a:rPr lang="en-US" dirty="0" smtClean="0">
                  <a:solidFill>
                    <a:schemeClr val="bg1">
                      <a:lumMod val="50000"/>
                    </a:schemeClr>
                  </a:solidFill>
                </a:rPr>
                <a:t>HERE</a:t>
              </a:r>
              <a:endParaRPr lang="en-US" dirty="0">
                <a:solidFill>
                  <a:schemeClr val="bg1">
                    <a:lumMod val="50000"/>
                  </a:schemeClr>
                </a:solidFill>
              </a:endParaRPr>
            </a:p>
          </p:txBody>
        </p:sp>
      </p:grpSp>
    </p:spTree>
    <p:extLst>
      <p:ext uri="{BB962C8B-B14F-4D97-AF65-F5344CB8AC3E}">
        <p14:creationId xmlns:p14="http://schemas.microsoft.com/office/powerpoint/2010/main" val="367907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92760" y="801624"/>
            <a:ext cx="6123622" cy="523220"/>
          </a:xfrm>
          <a:prstGeom prst="rect">
            <a:avLst/>
          </a:prstGeom>
          <a:noFill/>
        </p:spPr>
        <p:txBody>
          <a:bodyPr wrap="square" rtlCol="0">
            <a:spAutoFit/>
          </a:bodyPr>
          <a:lstStyle/>
          <a:p>
            <a:r>
              <a:rPr lang="en-GB" sz="2800" dirty="0">
                <a:solidFill>
                  <a:srgbClr val="333F48"/>
                </a:solidFill>
                <a:latin typeface="Open Sans" pitchFamily="34" charset="0"/>
                <a:ea typeface="Open Sans" pitchFamily="34" charset="0"/>
                <a:cs typeface="Open Sans" pitchFamily="34" charset="0"/>
              </a:rPr>
              <a:t>What is </a:t>
            </a:r>
            <a:r>
              <a:rPr lang="en-GB" sz="2800" dirty="0" smtClean="0">
                <a:solidFill>
                  <a:srgbClr val="333F48"/>
                </a:solidFill>
                <a:latin typeface="Open Sans" pitchFamily="34" charset="0"/>
                <a:ea typeface="Open Sans" pitchFamily="34" charset="0"/>
                <a:cs typeface="Open Sans" pitchFamily="34" charset="0"/>
              </a:rPr>
              <a:t>workplace pension </a:t>
            </a:r>
            <a:r>
              <a:rPr lang="en-GB" sz="2800" dirty="0">
                <a:solidFill>
                  <a:srgbClr val="333F48"/>
                </a:solidFill>
                <a:latin typeface="Open Sans" pitchFamily="34" charset="0"/>
                <a:ea typeface="Open Sans" pitchFamily="34" charset="0"/>
                <a:cs typeface="Open Sans" pitchFamily="34" charset="0"/>
              </a:rPr>
              <a:t>reform?</a:t>
            </a:r>
          </a:p>
        </p:txBody>
      </p:sp>
      <p:sp>
        <p:nvSpPr>
          <p:cNvPr id="12" name="TextBox 11"/>
          <p:cNvSpPr txBox="1"/>
          <p:nvPr/>
        </p:nvSpPr>
        <p:spPr>
          <a:xfrm>
            <a:off x="977562" y="1686792"/>
            <a:ext cx="5345482" cy="1028636"/>
          </a:xfrm>
          <a:prstGeom prst="rect">
            <a:avLst/>
          </a:prstGeom>
          <a:noFill/>
        </p:spPr>
        <p:txBody>
          <a:bodyPr wrap="square" lIns="104287" tIns="52144" rIns="104287" bIns="52144" rtlCol="0">
            <a:spAutoFit/>
          </a:bodyPr>
          <a:lstStyle/>
          <a:p>
            <a:r>
              <a:rPr lang="en-GB" sz="1200" dirty="0">
                <a:solidFill>
                  <a:srgbClr val="333F48"/>
                </a:solidFill>
                <a:latin typeface="Open Sans" charset="0"/>
                <a:ea typeface="Open Sans" charset="0"/>
                <a:cs typeface="Open Sans" charset="0"/>
              </a:rPr>
              <a:t>Workplace </a:t>
            </a:r>
            <a:r>
              <a:rPr lang="en-GB" sz="1200" dirty="0" smtClean="0">
                <a:solidFill>
                  <a:srgbClr val="333F48"/>
                </a:solidFill>
                <a:latin typeface="Open Sans" charset="0"/>
                <a:ea typeface="Open Sans" charset="0"/>
                <a:cs typeface="Open Sans" charset="0"/>
              </a:rPr>
              <a:t>pension reform (WPR) is </a:t>
            </a:r>
            <a:r>
              <a:rPr lang="en-GB" sz="1200" dirty="0">
                <a:solidFill>
                  <a:srgbClr val="333F48"/>
                </a:solidFill>
                <a:latin typeface="Open Sans" charset="0"/>
                <a:ea typeface="Open Sans" charset="0"/>
                <a:cs typeface="Open Sans" charset="0"/>
              </a:rPr>
              <a:t>the new legislation that states </a:t>
            </a:r>
            <a:r>
              <a:rPr lang="en-GB" sz="1200" dirty="0" smtClean="0">
                <a:solidFill>
                  <a:srgbClr val="333F48"/>
                </a:solidFill>
                <a:latin typeface="Open Sans" charset="0"/>
                <a:ea typeface="Open Sans" charset="0"/>
                <a:cs typeface="Open Sans" charset="0"/>
              </a:rPr>
              <a:t>workers </a:t>
            </a:r>
            <a:r>
              <a:rPr lang="en-GB" sz="1200" dirty="0">
                <a:solidFill>
                  <a:srgbClr val="333F48"/>
                </a:solidFill>
                <a:latin typeface="Open Sans" charset="0"/>
                <a:ea typeface="Open Sans" charset="0"/>
                <a:cs typeface="Open Sans" charset="0"/>
              </a:rPr>
              <a:t>need to be automatically enrolled on a nominated pension scheme, when they meet certain criteria. Automatic </a:t>
            </a:r>
            <a:r>
              <a:rPr lang="en-GB" sz="1200" dirty="0" smtClean="0">
                <a:solidFill>
                  <a:srgbClr val="333F48"/>
                </a:solidFill>
                <a:latin typeface="Open Sans" charset="0"/>
                <a:ea typeface="Open Sans" charset="0"/>
                <a:cs typeface="Open Sans" charset="0"/>
              </a:rPr>
              <a:t>enrolment </a:t>
            </a:r>
            <a:r>
              <a:rPr lang="en-GB" sz="1200" dirty="0">
                <a:solidFill>
                  <a:srgbClr val="333F48"/>
                </a:solidFill>
                <a:latin typeface="Open Sans" charset="0"/>
                <a:ea typeface="Open Sans" charset="0"/>
                <a:cs typeface="Open Sans" charset="0"/>
              </a:rPr>
              <a:t>is the mechanism behind this process. A common belief is that </a:t>
            </a:r>
            <a:r>
              <a:rPr lang="en-GB" sz="1200" dirty="0" smtClean="0">
                <a:solidFill>
                  <a:srgbClr val="333F48"/>
                </a:solidFill>
                <a:latin typeface="Open Sans" charset="0"/>
                <a:ea typeface="Open Sans" charset="0"/>
                <a:cs typeface="Open Sans" charset="0"/>
              </a:rPr>
              <a:t>automatic enrolment </a:t>
            </a:r>
            <a:r>
              <a:rPr lang="en-GB" sz="1200" dirty="0">
                <a:solidFill>
                  <a:srgbClr val="333F48"/>
                </a:solidFill>
                <a:latin typeface="Open Sans" charset="0"/>
                <a:ea typeface="Open Sans" charset="0"/>
                <a:cs typeface="Open Sans" charset="0"/>
              </a:rPr>
              <a:t>is </a:t>
            </a:r>
            <a:r>
              <a:rPr lang="en-GB" sz="1200" dirty="0" smtClean="0">
                <a:solidFill>
                  <a:srgbClr val="333F48"/>
                </a:solidFill>
                <a:latin typeface="Open Sans" charset="0"/>
                <a:ea typeface="Open Sans" charset="0"/>
                <a:cs typeface="Open Sans" charset="0"/>
              </a:rPr>
              <a:t>workplace pension reform</a:t>
            </a:r>
            <a:r>
              <a:rPr lang="en-GB" sz="1200" dirty="0">
                <a:solidFill>
                  <a:srgbClr val="333F48"/>
                </a:solidFill>
                <a:latin typeface="Open Sans" charset="0"/>
                <a:ea typeface="Open Sans" charset="0"/>
                <a:cs typeface="Open Sans" charset="0"/>
              </a:rPr>
              <a:t>, this is not the case. </a:t>
            </a:r>
          </a:p>
        </p:txBody>
      </p:sp>
      <p:sp>
        <p:nvSpPr>
          <p:cNvPr id="13" name="TextBox 12"/>
          <p:cNvSpPr txBox="1"/>
          <p:nvPr/>
        </p:nvSpPr>
        <p:spPr>
          <a:xfrm>
            <a:off x="785178" y="3199805"/>
            <a:ext cx="4688522" cy="536194"/>
          </a:xfrm>
          <a:prstGeom prst="rect">
            <a:avLst/>
          </a:prstGeom>
          <a:noFill/>
        </p:spPr>
        <p:txBody>
          <a:bodyPr wrap="square" lIns="104287" tIns="52144" rIns="104287" bIns="52144" rtlCol="0">
            <a:spAutoFit/>
          </a:bodyPr>
          <a:lstStyle/>
          <a:p>
            <a:r>
              <a:rPr lang="en-GB" sz="2800" dirty="0">
                <a:solidFill>
                  <a:srgbClr val="333F48"/>
                </a:solidFill>
                <a:latin typeface="Open Sans" charset="0"/>
                <a:ea typeface="Open Sans" charset="0"/>
                <a:cs typeface="Open Sans" charset="0"/>
              </a:rPr>
              <a:t>Why is it being introduced?</a:t>
            </a:r>
          </a:p>
        </p:txBody>
      </p:sp>
      <p:sp>
        <p:nvSpPr>
          <p:cNvPr id="15" name="TextBox 14"/>
          <p:cNvSpPr txBox="1"/>
          <p:nvPr/>
        </p:nvSpPr>
        <p:spPr>
          <a:xfrm>
            <a:off x="977561" y="4084567"/>
            <a:ext cx="5134487" cy="2136632"/>
          </a:xfrm>
          <a:prstGeom prst="rect">
            <a:avLst/>
          </a:prstGeom>
          <a:noFill/>
        </p:spPr>
        <p:txBody>
          <a:bodyPr wrap="square" lIns="104287" tIns="52144" rIns="104287" bIns="52144" rtlCol="0">
            <a:spAutoFit/>
          </a:bodyPr>
          <a:lstStyle/>
          <a:p>
            <a:r>
              <a:rPr lang="en-GB" sz="1200" dirty="0">
                <a:solidFill>
                  <a:srgbClr val="333F48"/>
                </a:solidFill>
                <a:latin typeface="Open Sans" charset="0"/>
                <a:ea typeface="Open Sans" charset="0"/>
                <a:cs typeface="Open Sans" charset="0"/>
              </a:rPr>
              <a:t>People are living longer, with healthier lifestyles; as a result the ratio between the workforce and those at a pensionable age is decreasing. People are also planning and saving less for their retirement. The current state pension cannot sustain this change so as a result, workers are being encouraged to save for their retirement through workplace pension schemes</a:t>
            </a:r>
            <a:r>
              <a:rPr lang="en-GB" sz="1200" dirty="0" smtClean="0">
                <a:solidFill>
                  <a:srgbClr val="333F48"/>
                </a:solidFill>
                <a:latin typeface="Open Sans" charset="0"/>
                <a:ea typeface="Open Sans" charset="0"/>
                <a:cs typeface="Open Sans" charset="0"/>
              </a:rPr>
              <a:t>.</a:t>
            </a:r>
          </a:p>
          <a:p>
            <a:endParaRPr lang="en-GB" sz="1200" dirty="0">
              <a:solidFill>
                <a:srgbClr val="333F48"/>
              </a:solidFill>
              <a:latin typeface="Open Sans" charset="0"/>
              <a:ea typeface="Open Sans" charset="0"/>
              <a:cs typeface="Open Sans" charset="0"/>
            </a:endParaRPr>
          </a:p>
          <a:p>
            <a:r>
              <a:rPr lang="en-GB" sz="1200" b="1" i="1" dirty="0">
                <a:solidFill>
                  <a:srgbClr val="CA2755"/>
                </a:solidFill>
                <a:latin typeface="Open Sans" charset="0"/>
                <a:ea typeface="Open Sans" charset="0"/>
                <a:cs typeface="Open Sans" charset="0"/>
              </a:rPr>
              <a:t>Leading industry experts suggest you should start preparing for Auto Enrolment 18 months before your staging date, so you should already be thinking about the next steps you need to take!</a:t>
            </a:r>
          </a:p>
          <a:p>
            <a:endParaRPr lang="en-GB" sz="1200" dirty="0">
              <a:solidFill>
                <a:srgbClr val="333F48"/>
              </a:solidFill>
              <a:latin typeface="Open Sans" charset="0"/>
              <a:ea typeface="Open Sans" charset="0"/>
              <a:cs typeface="Open Sans" charset="0"/>
            </a:endParaRPr>
          </a:p>
        </p:txBody>
      </p:sp>
      <p:sp>
        <p:nvSpPr>
          <p:cNvPr id="19" name="TextBox 18"/>
          <p:cNvSpPr txBox="1"/>
          <p:nvPr/>
        </p:nvSpPr>
        <p:spPr>
          <a:xfrm>
            <a:off x="3170225" y="6222775"/>
            <a:ext cx="3060594" cy="1028636"/>
          </a:xfrm>
          <a:prstGeom prst="rect">
            <a:avLst/>
          </a:prstGeom>
          <a:noFill/>
        </p:spPr>
        <p:txBody>
          <a:bodyPr wrap="square" lIns="104287" tIns="52144" rIns="104287" bIns="52144" rtlCol="0">
            <a:spAutoFit/>
          </a:bodyPr>
          <a:lstStyle/>
          <a:p>
            <a:r>
              <a:rPr lang="en-GB" sz="1200" dirty="0">
                <a:solidFill>
                  <a:srgbClr val="333F48"/>
                </a:solidFill>
                <a:latin typeface="Open Sans" charset="0"/>
                <a:ea typeface="Open Sans" charset="0"/>
                <a:cs typeface="Open Sans" charset="0"/>
              </a:rPr>
              <a:t>In 1901 there were 10 workers for every 1 pensioner. In 2010 this had dropped to 3 workers to every pensioner. By 2050 it is estimated to have dropped to just 2 workers to every pensioner.</a:t>
            </a:r>
          </a:p>
        </p:txBody>
      </p:sp>
      <p:grpSp>
        <p:nvGrpSpPr>
          <p:cNvPr id="14" name="Group 13"/>
          <p:cNvGrpSpPr/>
          <p:nvPr/>
        </p:nvGrpSpPr>
        <p:grpSpPr>
          <a:xfrm>
            <a:off x="5545714" y="9962759"/>
            <a:ext cx="1816754" cy="541130"/>
            <a:chOff x="678423" y="6042338"/>
            <a:chExt cx="2595363" cy="1088567"/>
          </a:xfrm>
        </p:grpSpPr>
        <p:sp>
          <p:nvSpPr>
            <p:cNvPr id="20" name="Rectangle 19"/>
            <p:cNvSpPr/>
            <p:nvPr/>
          </p:nvSpPr>
          <p:spPr>
            <a:xfrm>
              <a:off x="678423" y="6042338"/>
              <a:ext cx="2595363" cy="1088567"/>
            </a:xfrm>
            <a:prstGeom prst="rect">
              <a:avLst/>
            </a:prstGeom>
            <a:noFill/>
            <a:ln>
              <a:solidFill>
                <a:srgbClr val="CA2755"/>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836196" y="6162408"/>
              <a:ext cx="2279819" cy="928711"/>
            </a:xfrm>
            <a:prstGeom prst="rect">
              <a:avLst/>
            </a:prstGeom>
            <a:noFill/>
          </p:spPr>
          <p:txBody>
            <a:bodyPr wrap="square" rtlCol="0">
              <a:spAutoFit/>
            </a:bodyPr>
            <a:lstStyle/>
            <a:p>
              <a:pPr algn="ctr"/>
              <a:r>
                <a:rPr lang="en-US" sz="1200" dirty="0" smtClean="0">
                  <a:solidFill>
                    <a:schemeClr val="bg1">
                      <a:lumMod val="50000"/>
                    </a:schemeClr>
                  </a:solidFill>
                </a:rPr>
                <a:t>YOUR LOGO</a:t>
              </a:r>
            </a:p>
            <a:p>
              <a:pPr algn="ctr"/>
              <a:r>
                <a:rPr lang="en-US" sz="1200" dirty="0" smtClean="0">
                  <a:solidFill>
                    <a:schemeClr val="bg1">
                      <a:lumMod val="50000"/>
                    </a:schemeClr>
                  </a:solidFill>
                </a:rPr>
                <a:t>HERE</a:t>
              </a:r>
              <a:endParaRPr lang="en-US" sz="1200" dirty="0">
                <a:solidFill>
                  <a:schemeClr val="bg1">
                    <a:lumMod val="50000"/>
                  </a:schemeClr>
                </a:solidFill>
              </a:endParaRPr>
            </a:p>
          </p:txBody>
        </p:sp>
      </p:grpSp>
      <p:grpSp>
        <p:nvGrpSpPr>
          <p:cNvPr id="7" name="Group 6"/>
          <p:cNvGrpSpPr/>
          <p:nvPr/>
        </p:nvGrpSpPr>
        <p:grpSpPr>
          <a:xfrm>
            <a:off x="1102870" y="6226865"/>
            <a:ext cx="1935655" cy="1795643"/>
            <a:chOff x="563840" y="7880612"/>
            <a:chExt cx="1935655" cy="1795643"/>
          </a:xfrm>
        </p:grpSpPr>
        <p:grpSp>
          <p:nvGrpSpPr>
            <p:cNvPr id="3" name="Group 2"/>
            <p:cNvGrpSpPr/>
            <p:nvPr/>
          </p:nvGrpSpPr>
          <p:grpSpPr>
            <a:xfrm>
              <a:off x="574652" y="7880612"/>
              <a:ext cx="1924843" cy="1795643"/>
              <a:chOff x="500617" y="7880612"/>
              <a:chExt cx="1924843" cy="1795643"/>
            </a:xfrm>
          </p:grpSpPr>
          <p:pic>
            <p:nvPicPr>
              <p:cNvPr id="18" name="Picture 17" descr="C:\Users\matthew.thompson\Desktop\Images &amp; Videos\Workers vs pensioners.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617" y="7880612"/>
                <a:ext cx="1924843" cy="1795643"/>
              </a:xfrm>
              <a:prstGeom prst="rect">
                <a:avLst/>
              </a:prstGeom>
              <a:noFill/>
              <a:ln>
                <a:noFill/>
              </a:ln>
            </p:spPr>
          </p:pic>
          <p:sp>
            <p:nvSpPr>
              <p:cNvPr id="2" name="Rectangle 1"/>
              <p:cNvSpPr/>
              <p:nvPr/>
            </p:nvSpPr>
            <p:spPr>
              <a:xfrm>
                <a:off x="558142" y="8121317"/>
                <a:ext cx="387283" cy="1401013"/>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 name="TextBox 4"/>
            <p:cNvSpPr txBox="1"/>
            <p:nvPr/>
          </p:nvSpPr>
          <p:spPr>
            <a:xfrm>
              <a:off x="563840" y="8104233"/>
              <a:ext cx="820127" cy="276999"/>
            </a:xfrm>
            <a:prstGeom prst="rect">
              <a:avLst/>
            </a:prstGeom>
            <a:noFill/>
          </p:spPr>
          <p:txBody>
            <a:bodyPr wrap="square" rtlCol="0">
              <a:spAutoFit/>
            </a:bodyPr>
            <a:lstStyle/>
            <a:p>
              <a:r>
                <a:rPr lang="en-US" sz="1200" dirty="0" smtClean="0">
                  <a:solidFill>
                    <a:srgbClr val="CA2755"/>
                  </a:solidFill>
                  <a:latin typeface="Open Sans"/>
                  <a:cs typeface="Open Sans"/>
                </a:rPr>
                <a:t>1901</a:t>
              </a:r>
              <a:endParaRPr lang="en-US" sz="1200" dirty="0">
                <a:solidFill>
                  <a:srgbClr val="CA2755"/>
                </a:solidFill>
                <a:latin typeface="Open Sans"/>
                <a:cs typeface="Open Sans"/>
              </a:endParaRPr>
            </a:p>
          </p:txBody>
        </p:sp>
        <p:sp>
          <p:nvSpPr>
            <p:cNvPr id="22" name="TextBox 21"/>
            <p:cNvSpPr txBox="1"/>
            <p:nvPr/>
          </p:nvSpPr>
          <p:spPr>
            <a:xfrm>
              <a:off x="563840" y="8742092"/>
              <a:ext cx="820127" cy="276999"/>
            </a:xfrm>
            <a:prstGeom prst="rect">
              <a:avLst/>
            </a:prstGeom>
            <a:noFill/>
          </p:spPr>
          <p:txBody>
            <a:bodyPr wrap="square" rtlCol="0">
              <a:spAutoFit/>
            </a:bodyPr>
            <a:lstStyle/>
            <a:p>
              <a:r>
                <a:rPr lang="en-US" sz="1200" dirty="0" smtClean="0">
                  <a:solidFill>
                    <a:srgbClr val="CA2755"/>
                  </a:solidFill>
                  <a:latin typeface="Open Sans"/>
                  <a:cs typeface="Open Sans"/>
                </a:rPr>
                <a:t>2010</a:t>
              </a:r>
              <a:endParaRPr lang="en-US" sz="1200" dirty="0">
                <a:solidFill>
                  <a:srgbClr val="CA2755"/>
                </a:solidFill>
                <a:latin typeface="Open Sans"/>
                <a:cs typeface="Open Sans"/>
              </a:endParaRPr>
            </a:p>
          </p:txBody>
        </p:sp>
        <p:sp>
          <p:nvSpPr>
            <p:cNvPr id="23" name="TextBox 22"/>
            <p:cNvSpPr txBox="1"/>
            <p:nvPr/>
          </p:nvSpPr>
          <p:spPr>
            <a:xfrm>
              <a:off x="563840" y="9243266"/>
              <a:ext cx="820127" cy="276999"/>
            </a:xfrm>
            <a:prstGeom prst="rect">
              <a:avLst/>
            </a:prstGeom>
            <a:noFill/>
          </p:spPr>
          <p:txBody>
            <a:bodyPr wrap="square" rtlCol="0">
              <a:spAutoFit/>
            </a:bodyPr>
            <a:lstStyle/>
            <a:p>
              <a:r>
                <a:rPr lang="en-US" sz="1200" dirty="0" smtClean="0">
                  <a:solidFill>
                    <a:srgbClr val="CA2755"/>
                  </a:solidFill>
                  <a:latin typeface="Open Sans"/>
                  <a:cs typeface="Open Sans"/>
                </a:rPr>
                <a:t>2050</a:t>
              </a:r>
              <a:endParaRPr lang="en-US" sz="1200" dirty="0">
                <a:solidFill>
                  <a:srgbClr val="CA2755"/>
                </a:solidFill>
                <a:latin typeface="Open Sans"/>
                <a:cs typeface="Open Sans"/>
              </a:endParaRPr>
            </a:p>
          </p:txBody>
        </p:sp>
      </p:grpSp>
      <p:cxnSp>
        <p:nvCxnSpPr>
          <p:cNvPr id="30" name="Straight Connector 29"/>
          <p:cNvCxnSpPr/>
          <p:nvPr/>
        </p:nvCxnSpPr>
        <p:spPr>
          <a:xfrm>
            <a:off x="848678" y="145825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848678" y="3852080"/>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319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21996" y="789016"/>
            <a:ext cx="5539422" cy="523220"/>
          </a:xfrm>
          <a:prstGeom prst="rect">
            <a:avLst/>
          </a:prstGeom>
          <a:noFill/>
        </p:spPr>
        <p:txBody>
          <a:bodyPr wrap="square" rtlCol="0">
            <a:spAutoFit/>
          </a:bodyPr>
          <a:lstStyle/>
          <a:p>
            <a:r>
              <a:rPr lang="en-GB" sz="2800" dirty="0">
                <a:solidFill>
                  <a:srgbClr val="333F48"/>
                </a:solidFill>
                <a:latin typeface="Open Sans" pitchFamily="34" charset="0"/>
                <a:ea typeface="Open Sans" pitchFamily="34" charset="0"/>
                <a:cs typeface="Open Sans" pitchFamily="34" charset="0"/>
              </a:rPr>
              <a:t>Key terms and definitions</a:t>
            </a:r>
          </a:p>
        </p:txBody>
      </p:sp>
      <p:cxnSp>
        <p:nvCxnSpPr>
          <p:cNvPr id="8" name="Straight Connector 7"/>
          <p:cNvCxnSpPr/>
          <p:nvPr/>
        </p:nvCxnSpPr>
        <p:spPr>
          <a:xfrm>
            <a:off x="848678" y="1454782"/>
            <a:ext cx="5394960" cy="0"/>
          </a:xfrm>
          <a:prstGeom prst="line">
            <a:avLst/>
          </a:prstGeom>
          <a:ln>
            <a:solidFill>
              <a:srgbClr val="CA2755"/>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02998" y="1695100"/>
            <a:ext cx="5235962" cy="8599941"/>
          </a:xfrm>
          <a:prstGeom prst="rect">
            <a:avLst/>
          </a:prstGeom>
          <a:noFill/>
        </p:spPr>
        <p:txBody>
          <a:bodyPr wrap="square" lIns="104287" tIns="52144" rIns="104287" bIns="52144" rtlCol="0">
            <a:spAutoFit/>
          </a:bodyPr>
          <a:lstStyle/>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Automatic </a:t>
            </a:r>
            <a:r>
              <a:rPr lang="en-GB" sz="1200" b="1" dirty="0">
                <a:solidFill>
                  <a:srgbClr val="CA2755"/>
                </a:solidFill>
                <a:latin typeface="Open Sans" charset="0"/>
                <a:ea typeface="Open Sans" charset="0"/>
                <a:cs typeface="Open Sans" charset="0"/>
              </a:rPr>
              <a:t>Enrolment </a:t>
            </a:r>
            <a:r>
              <a:rPr lang="en-GB" sz="1200" b="1" dirty="0" smtClean="0">
                <a:solidFill>
                  <a:srgbClr val="CA2755"/>
                </a:solidFill>
                <a:latin typeface="Open Sans" charset="0"/>
                <a:ea typeface="Open Sans" charset="0"/>
                <a:cs typeface="Open Sans" charset="0"/>
              </a:rPr>
              <a:t>(AE) </a:t>
            </a:r>
            <a:r>
              <a:rPr lang="en-GB" sz="1200" dirty="0" smtClean="0">
                <a:solidFill>
                  <a:srgbClr val="333F48"/>
                </a:solidFill>
                <a:latin typeface="Open Sans" charset="0"/>
                <a:ea typeface="Open Sans" charset="0"/>
                <a:cs typeface="Open Sans" charset="0"/>
              </a:rPr>
              <a:t>– </a:t>
            </a:r>
            <a:r>
              <a:rPr lang="en-GB" sz="1200" dirty="0">
                <a:solidFill>
                  <a:srgbClr val="333F48"/>
                </a:solidFill>
                <a:latin typeface="Open Sans" charset="0"/>
                <a:ea typeface="Open Sans" charset="0"/>
                <a:cs typeface="Open Sans" charset="0"/>
              </a:rPr>
              <a:t>The process in which Eligible Jobholders, who are not already a member of a qualifying scheme, must be automatically enrolled into a qualifying pension scheme.  </a:t>
            </a:r>
          </a:p>
          <a:p>
            <a:pPr marL="171450" indent="-171450">
              <a:buFont typeface="Arial" pitchFamily="34" charset="0"/>
              <a:buChar char="•"/>
            </a:pPr>
            <a:endParaRPr lang="en-GB" sz="1200" dirty="0">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Department for </a:t>
            </a:r>
            <a:r>
              <a:rPr lang="en-GB" sz="1200" b="1" dirty="0">
                <a:solidFill>
                  <a:srgbClr val="CA2755"/>
                </a:solidFill>
                <a:latin typeface="Open Sans" charset="0"/>
                <a:ea typeface="Open Sans" charset="0"/>
                <a:cs typeface="Open Sans" charset="0"/>
              </a:rPr>
              <a:t>Work &amp; Pensions (DWP) </a:t>
            </a:r>
            <a:r>
              <a:rPr lang="en-GB" sz="1200" dirty="0">
                <a:solidFill>
                  <a:srgbClr val="333F48"/>
                </a:solidFill>
                <a:latin typeface="Open Sans" charset="0"/>
                <a:ea typeface="Open Sans" charset="0"/>
                <a:cs typeface="Open Sans" charset="0"/>
              </a:rPr>
              <a:t>– Policy owner and responsible for enabling and coordinating activity for the programme. Defines the communication required between employers and employees.</a:t>
            </a:r>
          </a:p>
          <a:p>
            <a:pPr marL="171450" indent="-171450">
              <a:buFont typeface="Arial" pitchFamily="34" charset="0"/>
              <a:buChar char="•"/>
            </a:pPr>
            <a:endParaRPr lang="en-GB" sz="1200" dirty="0">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NEST </a:t>
            </a:r>
            <a:r>
              <a:rPr lang="en-GB" sz="1200" b="1" dirty="0">
                <a:solidFill>
                  <a:srgbClr val="CA2755"/>
                </a:solidFill>
                <a:latin typeface="Open Sans" charset="0"/>
                <a:ea typeface="Open Sans" charset="0"/>
                <a:cs typeface="Open Sans" charset="0"/>
              </a:rPr>
              <a:t>(National Employment Savings Trust Corporation) </a:t>
            </a:r>
            <a:r>
              <a:rPr lang="en-GB" sz="1200" dirty="0">
                <a:solidFill>
                  <a:srgbClr val="333F48"/>
                </a:solidFill>
                <a:latin typeface="Open Sans" charset="0"/>
                <a:ea typeface="Open Sans" charset="0"/>
                <a:cs typeface="Open Sans" charset="0"/>
              </a:rPr>
              <a:t>– A pension provider available to all employers who want to use it. NEST is a workplace pension scheme designed for automatic enrolment that is available to any UK employer regardless of the organisations’ size.</a:t>
            </a:r>
          </a:p>
          <a:p>
            <a:pPr marL="171450" indent="-171450">
              <a:buFont typeface="Arial" pitchFamily="34" charset="0"/>
              <a:buChar char="•"/>
            </a:pPr>
            <a:endParaRPr lang="en-GB" sz="1200" dirty="0">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Opt </a:t>
            </a:r>
            <a:r>
              <a:rPr lang="en-GB" sz="1200" b="1" dirty="0">
                <a:solidFill>
                  <a:srgbClr val="CA2755"/>
                </a:solidFill>
                <a:latin typeface="Open Sans" charset="0"/>
                <a:ea typeface="Open Sans" charset="0"/>
                <a:cs typeface="Open Sans" charset="0"/>
              </a:rPr>
              <a:t>In </a:t>
            </a:r>
            <a:r>
              <a:rPr lang="en-GB" sz="1200" dirty="0">
                <a:latin typeface="Open Sans" charset="0"/>
                <a:ea typeface="Open Sans" charset="0"/>
                <a:cs typeface="Open Sans" charset="0"/>
              </a:rPr>
              <a:t>– </a:t>
            </a:r>
            <a:r>
              <a:rPr lang="en-GB" sz="1200" dirty="0">
                <a:solidFill>
                  <a:srgbClr val="333F48"/>
                </a:solidFill>
                <a:latin typeface="Open Sans" charset="0"/>
                <a:ea typeface="Open Sans" charset="0"/>
                <a:cs typeface="Open Sans" charset="0"/>
              </a:rPr>
              <a:t>A </a:t>
            </a:r>
            <a:r>
              <a:rPr lang="en-GB" sz="1200" dirty="0" smtClean="0">
                <a:solidFill>
                  <a:srgbClr val="333F48"/>
                </a:solidFill>
                <a:latin typeface="Open Sans" charset="0"/>
                <a:ea typeface="Open Sans" charset="0"/>
                <a:cs typeface="Open Sans" charset="0"/>
              </a:rPr>
              <a:t>jobholder </a:t>
            </a:r>
            <a:r>
              <a:rPr lang="en-GB" sz="1200" dirty="0">
                <a:solidFill>
                  <a:srgbClr val="333F48"/>
                </a:solidFill>
                <a:latin typeface="Open Sans" charset="0"/>
                <a:ea typeface="Open Sans" charset="0"/>
                <a:cs typeface="Open Sans" charset="0"/>
              </a:rPr>
              <a:t>has the right to </a:t>
            </a:r>
            <a:r>
              <a:rPr lang="en-GB" sz="1200" dirty="0" smtClean="0">
                <a:solidFill>
                  <a:srgbClr val="333F48"/>
                </a:solidFill>
                <a:latin typeface="Open Sans" charset="0"/>
                <a:ea typeface="Open Sans" charset="0"/>
                <a:cs typeface="Open Sans" charset="0"/>
              </a:rPr>
              <a:t>‘Opt In’ </a:t>
            </a:r>
            <a:r>
              <a:rPr lang="en-GB" sz="1200" dirty="0">
                <a:solidFill>
                  <a:srgbClr val="333F48"/>
                </a:solidFill>
                <a:latin typeface="Open Sans" charset="0"/>
                <a:ea typeface="Open Sans" charset="0"/>
                <a:cs typeface="Open Sans" charset="0"/>
              </a:rPr>
              <a:t>to an automatic enrolment scheme, unless they are:</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An </a:t>
            </a:r>
            <a:r>
              <a:rPr lang="en-GB" sz="1200" dirty="0">
                <a:solidFill>
                  <a:srgbClr val="333F48"/>
                </a:solidFill>
                <a:latin typeface="Open Sans" charset="0"/>
                <a:ea typeface="Open Sans" charset="0"/>
                <a:cs typeface="Open Sans" charset="0"/>
              </a:rPr>
              <a:t>active member of a qualifying scheme with that employer.</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An </a:t>
            </a:r>
            <a:r>
              <a:rPr lang="en-GB" sz="1200" dirty="0">
                <a:solidFill>
                  <a:srgbClr val="333F48"/>
                </a:solidFill>
                <a:latin typeface="Open Sans" charset="0"/>
                <a:ea typeface="Open Sans" charset="0"/>
                <a:cs typeface="Open Sans" charset="0"/>
              </a:rPr>
              <a:t>eligible jobholder for whom the employer has an automatic enrolment </a:t>
            </a:r>
            <a:r>
              <a:rPr lang="en-GB" sz="1200" dirty="0" smtClean="0">
                <a:solidFill>
                  <a:srgbClr val="333F48"/>
                </a:solidFill>
                <a:latin typeface="Open Sans" charset="0"/>
                <a:ea typeface="Open Sans" charset="0"/>
                <a:cs typeface="Open Sans" charset="0"/>
              </a:rPr>
              <a:t>duty</a:t>
            </a:r>
            <a:r>
              <a:rPr lang="en-GB" sz="1200" dirty="0">
                <a:solidFill>
                  <a:srgbClr val="333F48"/>
                </a:solidFill>
                <a:latin typeface="Open Sans" charset="0"/>
                <a:ea typeface="Open Sans" charset="0"/>
                <a:cs typeface="Open Sans" charset="0"/>
              </a:rPr>
              <a:t>.</a:t>
            </a:r>
          </a:p>
          <a:p>
            <a:pPr marL="171450" indent="-171450">
              <a:buFont typeface="Arial" pitchFamily="34" charset="0"/>
              <a:buChar char="•"/>
            </a:pPr>
            <a:endParaRPr lang="en-GB" sz="1200" dirty="0">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Opt </a:t>
            </a:r>
            <a:r>
              <a:rPr lang="en-GB" sz="1200" b="1" dirty="0">
                <a:solidFill>
                  <a:srgbClr val="CA2755"/>
                </a:solidFill>
                <a:latin typeface="Open Sans" charset="0"/>
                <a:ea typeface="Open Sans" charset="0"/>
                <a:cs typeface="Open Sans" charset="0"/>
              </a:rPr>
              <a:t>Out </a:t>
            </a:r>
            <a:r>
              <a:rPr lang="en-GB" sz="1200" dirty="0">
                <a:latin typeface="Open Sans" charset="0"/>
                <a:ea typeface="Open Sans" charset="0"/>
                <a:cs typeface="Open Sans" charset="0"/>
              </a:rPr>
              <a:t>– </a:t>
            </a:r>
            <a:r>
              <a:rPr lang="en-GB" sz="1200" dirty="0">
                <a:solidFill>
                  <a:srgbClr val="333F48"/>
                </a:solidFill>
                <a:latin typeface="Open Sans" charset="0"/>
                <a:ea typeface="Open Sans" charset="0"/>
                <a:cs typeface="Open Sans" charset="0"/>
              </a:rPr>
              <a:t>Eligible jobholders may choose to </a:t>
            </a:r>
            <a:r>
              <a:rPr lang="en-GB" sz="1200" dirty="0" smtClean="0">
                <a:solidFill>
                  <a:srgbClr val="333F48"/>
                </a:solidFill>
                <a:latin typeface="Open Sans" charset="0"/>
                <a:ea typeface="Open Sans" charset="0"/>
                <a:cs typeface="Open Sans" charset="0"/>
              </a:rPr>
              <a:t>‘Opt Out’ </a:t>
            </a:r>
            <a:r>
              <a:rPr lang="en-GB" sz="1200" dirty="0">
                <a:solidFill>
                  <a:srgbClr val="333F48"/>
                </a:solidFill>
                <a:latin typeface="Open Sans" charset="0"/>
                <a:ea typeface="Open Sans" charset="0"/>
                <a:cs typeface="Open Sans" charset="0"/>
              </a:rPr>
              <a:t>after they have been automatically enrolled. Non-eligible jobholders who have opted in may choose to </a:t>
            </a:r>
            <a:r>
              <a:rPr lang="en-GB" sz="1200" dirty="0" smtClean="0">
                <a:solidFill>
                  <a:srgbClr val="333F48"/>
                </a:solidFill>
                <a:latin typeface="Open Sans" charset="0"/>
                <a:ea typeface="Open Sans" charset="0"/>
                <a:cs typeface="Open Sans" charset="0"/>
              </a:rPr>
              <a:t>‘Opt Out’ </a:t>
            </a:r>
            <a:r>
              <a:rPr lang="en-GB" sz="1200" dirty="0">
                <a:solidFill>
                  <a:srgbClr val="333F48"/>
                </a:solidFill>
                <a:latin typeface="Open Sans" charset="0"/>
                <a:ea typeface="Open Sans" charset="0"/>
                <a:cs typeface="Open Sans" charset="0"/>
              </a:rPr>
              <a:t>after they have been enrolled. Workers who have been enrolled under contractual enrolment and entitled workers who have asked to join a scheme do not have the right to choose to </a:t>
            </a:r>
            <a:r>
              <a:rPr lang="en-GB" sz="1200" dirty="0" smtClean="0">
                <a:solidFill>
                  <a:srgbClr val="333F48"/>
                </a:solidFill>
                <a:latin typeface="Open Sans" charset="0"/>
                <a:ea typeface="Open Sans" charset="0"/>
                <a:cs typeface="Open Sans" charset="0"/>
              </a:rPr>
              <a:t>‘Opt Out’. </a:t>
            </a:r>
            <a:r>
              <a:rPr lang="en-GB" sz="1200" dirty="0">
                <a:solidFill>
                  <a:srgbClr val="333F48"/>
                </a:solidFill>
                <a:latin typeface="Open Sans" charset="0"/>
                <a:ea typeface="Open Sans" charset="0"/>
                <a:cs typeface="Open Sans" charset="0"/>
              </a:rPr>
              <a:t>If they want to leave the scheme, they must cease membership in accordance with the scheme rules</a:t>
            </a:r>
            <a:r>
              <a:rPr lang="en-GB" sz="1200" dirty="0" smtClean="0">
                <a:solidFill>
                  <a:srgbClr val="333F48"/>
                </a:solidFill>
                <a:latin typeface="Open Sans" charset="0"/>
                <a:ea typeface="Open Sans" charset="0"/>
                <a:cs typeface="Open Sans" charset="0"/>
              </a:rPr>
              <a:t>.</a:t>
            </a:r>
          </a:p>
          <a:p>
            <a:pPr marL="171450" indent="-171450">
              <a:buFont typeface="Arial" pitchFamily="34" charset="0"/>
              <a:buChar char="•"/>
            </a:pPr>
            <a:endParaRPr lang="en-GB" sz="1200" dirty="0">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Eligible jobholder</a:t>
            </a:r>
            <a:r>
              <a:rPr lang="en-GB" sz="1200" dirty="0" smtClean="0">
                <a:solidFill>
                  <a:srgbClr val="CA2755"/>
                </a:solidFill>
                <a:latin typeface="Open Sans" charset="0"/>
                <a:ea typeface="Open Sans" charset="0"/>
                <a:cs typeface="Open Sans" charset="0"/>
              </a:rPr>
              <a:t> </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Aged between 22 and the state pension age (SPA)</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Working in the UK</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Earning above the minimum earning threshold (currently £8,105)</a:t>
            </a:r>
          </a:p>
          <a:p>
            <a:pPr marL="692887" lvl="1" indent="-171450">
              <a:buFont typeface="Arial" pitchFamily="34" charset="0"/>
              <a:buChar char="•"/>
            </a:pP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Non-eligible jobholder</a:t>
            </a:r>
            <a:r>
              <a:rPr lang="en-GB" sz="1200" dirty="0" smtClean="0">
                <a:solidFill>
                  <a:srgbClr val="CA2755"/>
                </a:solidFill>
                <a:latin typeface="Open Sans" charset="0"/>
                <a:ea typeface="Open Sans" charset="0"/>
                <a:cs typeface="Open Sans" charset="0"/>
              </a:rPr>
              <a:t> </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Aged between 16 and 21 or SPA and 74</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Working in the UK</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Earning above the minimum earning threshold</a:t>
            </a:r>
          </a:p>
          <a:p>
            <a:pPr lvl="1"/>
            <a:r>
              <a:rPr lang="en-GB" sz="1200" b="1" dirty="0" smtClean="0">
                <a:solidFill>
                  <a:srgbClr val="CA2755"/>
                </a:solidFill>
                <a:latin typeface="Open Sans" charset="0"/>
                <a:ea typeface="Open Sans" charset="0"/>
                <a:cs typeface="Open Sans" charset="0"/>
              </a:rPr>
              <a:t>OR</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Aged between 16 and 74</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Working in the UK</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Earning above the lower earnings threshold (currently £5,564) but below the minimum earning threshold</a:t>
            </a: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endParaRPr lang="en-GB" sz="1200" dirty="0">
              <a:latin typeface="Open Sans" charset="0"/>
              <a:ea typeface="Open Sans" charset="0"/>
              <a:cs typeface="Open Sans" charset="0"/>
            </a:endParaRPr>
          </a:p>
        </p:txBody>
      </p:sp>
      <p:grpSp>
        <p:nvGrpSpPr>
          <p:cNvPr id="9" name="Group 8"/>
          <p:cNvGrpSpPr/>
          <p:nvPr/>
        </p:nvGrpSpPr>
        <p:grpSpPr>
          <a:xfrm>
            <a:off x="5545714" y="9962759"/>
            <a:ext cx="1816754" cy="541130"/>
            <a:chOff x="678423" y="6042338"/>
            <a:chExt cx="2595363" cy="1088567"/>
          </a:xfrm>
        </p:grpSpPr>
        <p:sp>
          <p:nvSpPr>
            <p:cNvPr id="11" name="Rectangle 10"/>
            <p:cNvSpPr/>
            <p:nvPr/>
          </p:nvSpPr>
          <p:spPr>
            <a:xfrm>
              <a:off x="678423" y="6042338"/>
              <a:ext cx="2595363" cy="1088567"/>
            </a:xfrm>
            <a:prstGeom prst="rect">
              <a:avLst/>
            </a:prstGeom>
            <a:noFill/>
            <a:ln>
              <a:solidFill>
                <a:srgbClr val="CA2755"/>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836196" y="6162408"/>
              <a:ext cx="2279819" cy="928711"/>
            </a:xfrm>
            <a:prstGeom prst="rect">
              <a:avLst/>
            </a:prstGeom>
            <a:noFill/>
          </p:spPr>
          <p:txBody>
            <a:bodyPr wrap="square" rtlCol="0">
              <a:spAutoFit/>
            </a:bodyPr>
            <a:lstStyle/>
            <a:p>
              <a:pPr algn="ctr"/>
              <a:r>
                <a:rPr lang="en-US" sz="1200" dirty="0" smtClean="0">
                  <a:solidFill>
                    <a:schemeClr val="bg1">
                      <a:lumMod val="50000"/>
                    </a:schemeClr>
                  </a:solidFill>
                </a:rPr>
                <a:t>YOUR LOGO</a:t>
              </a:r>
            </a:p>
            <a:p>
              <a:pPr algn="ctr"/>
              <a:r>
                <a:rPr lang="en-US" sz="1200" dirty="0" smtClean="0">
                  <a:solidFill>
                    <a:schemeClr val="bg1">
                      <a:lumMod val="50000"/>
                    </a:schemeClr>
                  </a:solidFill>
                </a:rPr>
                <a:t>HERE</a:t>
              </a:r>
              <a:endParaRPr lang="en-US" sz="1200" dirty="0">
                <a:solidFill>
                  <a:schemeClr val="bg1">
                    <a:lumMod val="50000"/>
                  </a:schemeClr>
                </a:solidFill>
              </a:endParaRPr>
            </a:p>
          </p:txBody>
        </p:sp>
      </p:grpSp>
    </p:spTree>
    <p:extLst>
      <p:ext uri="{BB962C8B-B14F-4D97-AF65-F5344CB8AC3E}">
        <p14:creationId xmlns:p14="http://schemas.microsoft.com/office/powerpoint/2010/main" val="3157380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802998" y="1689526"/>
            <a:ext cx="5363868" cy="7307277"/>
          </a:xfrm>
          <a:prstGeom prst="rect">
            <a:avLst/>
          </a:prstGeom>
          <a:noFill/>
        </p:spPr>
        <p:txBody>
          <a:bodyPr wrap="square" lIns="104287" tIns="52144" rIns="104287" bIns="52144" rtlCol="0">
            <a:spAutoFit/>
          </a:bodyPr>
          <a:lstStyle/>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Entitled workers</a:t>
            </a:r>
            <a:r>
              <a:rPr lang="en-GB" sz="1200" dirty="0" smtClean="0">
                <a:solidFill>
                  <a:srgbClr val="CA2755"/>
                </a:solidFill>
                <a:latin typeface="Open Sans" charset="0"/>
                <a:ea typeface="Open Sans" charset="0"/>
                <a:cs typeface="Open Sans" charset="0"/>
              </a:rPr>
              <a:t> </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Aged 16-74</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Working in the UK</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Earning below the lower earnings threshold</a:t>
            </a:r>
          </a:p>
          <a:p>
            <a:pPr marL="692887" lvl="1" indent="-171450">
              <a:buFont typeface="Arial" pitchFamily="34" charset="0"/>
              <a:buChar char="•"/>
            </a:pP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ORIGO</a:t>
            </a:r>
            <a:r>
              <a:rPr lang="en-GB" sz="1200" dirty="0" smtClean="0">
                <a:solidFill>
                  <a:srgbClr val="333F48"/>
                </a:solidFill>
                <a:latin typeface="Open Sans" charset="0"/>
                <a:ea typeface="Open Sans" charset="0"/>
                <a:cs typeface="Open Sans" charset="0"/>
              </a:rPr>
              <a:t> </a:t>
            </a:r>
            <a:r>
              <a:rPr lang="en-GB" sz="1200" dirty="0">
                <a:solidFill>
                  <a:srgbClr val="333F48"/>
                </a:solidFill>
                <a:latin typeface="Open Sans" charset="0"/>
                <a:ea typeface="Open Sans" charset="0"/>
                <a:cs typeface="Open Sans" charset="0"/>
              </a:rPr>
              <a:t>– An ecommerce standards and services body for the UK financial services industry. Represents several pension providers.</a:t>
            </a:r>
          </a:p>
          <a:p>
            <a:pPr marL="171450" indent="-171450">
              <a:buFont typeface="Arial" pitchFamily="34" charset="0"/>
              <a:buChar char="•"/>
            </a:pP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Postponement </a:t>
            </a:r>
            <a:r>
              <a:rPr lang="en-GB" sz="1200" b="1" dirty="0">
                <a:solidFill>
                  <a:srgbClr val="CA2755"/>
                </a:solidFill>
                <a:latin typeface="Open Sans" charset="0"/>
                <a:ea typeface="Open Sans" charset="0"/>
                <a:cs typeface="Open Sans" charset="0"/>
              </a:rPr>
              <a:t>Date </a:t>
            </a:r>
            <a:r>
              <a:rPr lang="en-GB" sz="1200" dirty="0">
                <a:solidFill>
                  <a:srgbClr val="333F48"/>
                </a:solidFill>
                <a:latin typeface="Open Sans" charset="0"/>
                <a:ea typeface="Open Sans" charset="0"/>
                <a:cs typeface="Open Sans" charset="0"/>
              </a:rPr>
              <a:t>– Postponement allows the employer to postpone the automatic enrolment process for up to 3 months. This can be for:</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All employees (can only be postponed at staging date)</a:t>
            </a:r>
            <a:endParaRPr lang="en-GB" sz="1200" dirty="0">
              <a:solidFill>
                <a:srgbClr val="333F48"/>
              </a:solidFill>
              <a:latin typeface="Open Sans" charset="0"/>
              <a:ea typeface="Open Sans" charset="0"/>
              <a:cs typeface="Open Sans" charset="0"/>
            </a:endParaRP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Selected individuals (can be postponed at staging date or when they trigger automatic enrolment)</a:t>
            </a:r>
            <a:endParaRPr lang="en-GB" sz="1200" dirty="0">
              <a:solidFill>
                <a:srgbClr val="333F48"/>
              </a:solidFill>
              <a:latin typeface="Open Sans" charset="0"/>
              <a:ea typeface="Open Sans" charset="0"/>
              <a:cs typeface="Open Sans" charset="0"/>
            </a:endParaRP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Groups </a:t>
            </a:r>
            <a:r>
              <a:rPr lang="en-GB" sz="1200" dirty="0">
                <a:solidFill>
                  <a:srgbClr val="333F48"/>
                </a:solidFill>
                <a:latin typeface="Open Sans" charset="0"/>
                <a:ea typeface="Open Sans" charset="0"/>
                <a:cs typeface="Open Sans" charset="0"/>
              </a:rPr>
              <a:t>of employees e.g. new </a:t>
            </a:r>
            <a:r>
              <a:rPr lang="en-GB" sz="1200" dirty="0" smtClean="0">
                <a:solidFill>
                  <a:srgbClr val="333F48"/>
                </a:solidFill>
                <a:latin typeface="Open Sans" charset="0"/>
                <a:ea typeface="Open Sans" charset="0"/>
                <a:cs typeface="Open Sans" charset="0"/>
              </a:rPr>
              <a:t>starters </a:t>
            </a:r>
            <a:r>
              <a:rPr lang="en-GB" sz="1200" dirty="0">
                <a:solidFill>
                  <a:srgbClr val="333F48"/>
                </a:solidFill>
                <a:latin typeface="Open Sans" charset="0"/>
                <a:ea typeface="Open Sans" charset="0"/>
                <a:cs typeface="Open Sans" charset="0"/>
              </a:rPr>
              <a:t>(can be postponed at staging date or when they trigger automatic enrolment</a:t>
            </a:r>
            <a:r>
              <a:rPr lang="en-GB" sz="1200" dirty="0" smtClean="0">
                <a:solidFill>
                  <a:srgbClr val="333F48"/>
                </a:solidFill>
                <a:latin typeface="Open Sans" charset="0"/>
                <a:ea typeface="Open Sans" charset="0"/>
                <a:cs typeface="Open Sans" charset="0"/>
              </a:rPr>
              <a:t>)</a:t>
            </a: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Qualifying </a:t>
            </a:r>
            <a:r>
              <a:rPr lang="en-GB" sz="1200" b="1" dirty="0">
                <a:solidFill>
                  <a:srgbClr val="CA2755"/>
                </a:solidFill>
                <a:latin typeface="Open Sans" charset="0"/>
                <a:ea typeface="Open Sans" charset="0"/>
                <a:cs typeface="Open Sans" charset="0"/>
              </a:rPr>
              <a:t>Earnings </a:t>
            </a:r>
            <a:r>
              <a:rPr lang="en-GB" sz="1200" dirty="0">
                <a:solidFill>
                  <a:srgbClr val="333F48"/>
                </a:solidFill>
                <a:latin typeface="Open Sans" charset="0"/>
                <a:ea typeface="Open Sans" charset="0"/>
                <a:cs typeface="Open Sans" charset="0"/>
              </a:rPr>
              <a:t>– The earnings used to identify whether an employee is an eligible jobholder or a non-eligible jobholder and their level of contributions.</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When </a:t>
            </a:r>
            <a:r>
              <a:rPr lang="en-GB" sz="1200" dirty="0">
                <a:solidFill>
                  <a:srgbClr val="333F48"/>
                </a:solidFill>
                <a:latin typeface="Open Sans" charset="0"/>
                <a:ea typeface="Open Sans" charset="0"/>
                <a:cs typeface="Open Sans" charset="0"/>
              </a:rPr>
              <a:t>a worker is paid in arrears, the employer considers what is due to be paid in this period regardless of what period it is earned.</a:t>
            </a:r>
          </a:p>
          <a:p>
            <a:pPr marL="692887" lvl="1" indent="-171450">
              <a:buFont typeface="Arial" pitchFamily="34" charset="0"/>
              <a:buChar char="•"/>
            </a:pPr>
            <a:r>
              <a:rPr lang="en-GB" sz="1200" dirty="0" smtClean="0">
                <a:solidFill>
                  <a:srgbClr val="333F48"/>
                </a:solidFill>
                <a:latin typeface="Open Sans" charset="0"/>
                <a:ea typeface="Open Sans" charset="0"/>
                <a:cs typeface="Open Sans" charset="0"/>
              </a:rPr>
              <a:t>Includes</a:t>
            </a:r>
            <a:r>
              <a:rPr lang="en-GB" sz="1200" dirty="0">
                <a:solidFill>
                  <a:srgbClr val="333F48"/>
                </a:solidFill>
                <a:latin typeface="Open Sans" charset="0"/>
                <a:ea typeface="Open Sans" charset="0"/>
                <a:cs typeface="Open Sans" charset="0"/>
              </a:rPr>
              <a:t>: salary, wages, commission, bonuses, overtime, SSP, SMP, OSPP, ASPP, SAP.</a:t>
            </a:r>
          </a:p>
          <a:p>
            <a:pPr marL="171450" indent="-171450">
              <a:buFont typeface="Arial" pitchFamily="34" charset="0"/>
              <a:buChar char="•"/>
            </a:pP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Staging </a:t>
            </a:r>
            <a:r>
              <a:rPr lang="en-GB" sz="1200" b="1" dirty="0">
                <a:solidFill>
                  <a:srgbClr val="CA2755"/>
                </a:solidFill>
                <a:latin typeface="Open Sans" charset="0"/>
                <a:ea typeface="Open Sans" charset="0"/>
                <a:cs typeface="Open Sans" charset="0"/>
              </a:rPr>
              <a:t>Date </a:t>
            </a:r>
            <a:r>
              <a:rPr lang="en-GB" sz="1200" dirty="0">
                <a:solidFill>
                  <a:srgbClr val="333F48"/>
                </a:solidFill>
                <a:latin typeface="Open Sans" charset="0"/>
                <a:ea typeface="Open Sans" charset="0"/>
                <a:cs typeface="Open Sans" charset="0"/>
              </a:rPr>
              <a:t>– The date </a:t>
            </a:r>
            <a:r>
              <a:rPr lang="en-GB" sz="1200" dirty="0" smtClean="0">
                <a:solidFill>
                  <a:srgbClr val="333F48"/>
                </a:solidFill>
                <a:latin typeface="Open Sans" charset="0"/>
                <a:ea typeface="Open Sans" charset="0"/>
                <a:cs typeface="Open Sans" charset="0"/>
              </a:rPr>
              <a:t>when businesses must start the automatic enrolment process</a:t>
            </a: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The </a:t>
            </a:r>
            <a:r>
              <a:rPr lang="en-GB" sz="1200" b="1" dirty="0">
                <a:solidFill>
                  <a:srgbClr val="CA2755"/>
                </a:solidFill>
                <a:latin typeface="Open Sans" charset="0"/>
                <a:ea typeface="Open Sans" charset="0"/>
                <a:cs typeface="Open Sans" charset="0"/>
              </a:rPr>
              <a:t>Pensions Regulator (TPR) </a:t>
            </a:r>
            <a:r>
              <a:rPr lang="en-GB" sz="1200" dirty="0">
                <a:solidFill>
                  <a:srgbClr val="333F48"/>
                </a:solidFill>
                <a:latin typeface="Open Sans" charset="0"/>
                <a:ea typeface="Open Sans" charset="0"/>
                <a:cs typeface="Open Sans" charset="0"/>
              </a:rPr>
              <a:t>– The UK regulator of work-based pension schemes. Responsible for auditing companies ensuring that employers are compliant with the WPR legislation</a:t>
            </a:r>
          </a:p>
          <a:p>
            <a:pPr marL="171450" indent="-171450">
              <a:buFont typeface="Arial" pitchFamily="34" charset="0"/>
              <a:buChar char="•"/>
            </a:pP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b="1" dirty="0" smtClean="0">
                <a:solidFill>
                  <a:srgbClr val="CA2755"/>
                </a:solidFill>
                <a:latin typeface="Open Sans" charset="0"/>
                <a:ea typeface="Open Sans" charset="0"/>
                <a:cs typeface="Open Sans" charset="0"/>
              </a:rPr>
              <a:t>The </a:t>
            </a:r>
            <a:r>
              <a:rPr lang="en-GB" sz="1200" b="1" dirty="0">
                <a:solidFill>
                  <a:srgbClr val="CA2755"/>
                </a:solidFill>
                <a:latin typeface="Open Sans" charset="0"/>
                <a:ea typeface="Open Sans" charset="0"/>
                <a:cs typeface="Open Sans" charset="0"/>
              </a:rPr>
              <a:t>Pensions Advisory Service </a:t>
            </a:r>
            <a:r>
              <a:rPr lang="en-GB" sz="1200" dirty="0">
                <a:solidFill>
                  <a:srgbClr val="333F48"/>
                </a:solidFill>
                <a:latin typeface="Open Sans" charset="0"/>
                <a:ea typeface="Open Sans" charset="0"/>
                <a:cs typeface="Open Sans" charset="0"/>
              </a:rPr>
              <a:t>– An independent non-profit organisation that provides free information and guidance on the whole spectrum of company, personal and stakeholder schemes.</a:t>
            </a:r>
          </a:p>
          <a:p>
            <a:pPr marL="171450" indent="-171450">
              <a:buFont typeface="Arial" pitchFamily="34" charset="0"/>
              <a:buChar char="•"/>
            </a:pP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endParaRPr lang="en-GB" sz="1200" dirty="0">
              <a:latin typeface="Open Sans" charset="0"/>
              <a:ea typeface="Open Sans" charset="0"/>
              <a:cs typeface="Open Sans" charset="0"/>
            </a:endParaRPr>
          </a:p>
        </p:txBody>
      </p:sp>
      <p:sp>
        <p:nvSpPr>
          <p:cNvPr id="13" name="TextBox 12"/>
          <p:cNvSpPr txBox="1"/>
          <p:nvPr/>
        </p:nvSpPr>
        <p:spPr>
          <a:xfrm>
            <a:off x="721996" y="789016"/>
            <a:ext cx="5539422" cy="523220"/>
          </a:xfrm>
          <a:prstGeom prst="rect">
            <a:avLst/>
          </a:prstGeom>
          <a:noFill/>
        </p:spPr>
        <p:txBody>
          <a:bodyPr wrap="square" rtlCol="0">
            <a:spAutoFit/>
          </a:bodyPr>
          <a:lstStyle/>
          <a:p>
            <a:r>
              <a:rPr lang="en-GB" sz="2800" dirty="0">
                <a:solidFill>
                  <a:srgbClr val="333F48"/>
                </a:solidFill>
                <a:latin typeface="Open Sans" pitchFamily="34" charset="0"/>
                <a:ea typeface="Open Sans" pitchFamily="34" charset="0"/>
                <a:cs typeface="Open Sans" pitchFamily="34" charset="0"/>
              </a:rPr>
              <a:t>Key terms and definitions</a:t>
            </a:r>
          </a:p>
        </p:txBody>
      </p:sp>
      <p:cxnSp>
        <p:nvCxnSpPr>
          <p:cNvPr id="14" name="Straight Connector 13"/>
          <p:cNvCxnSpPr/>
          <p:nvPr/>
        </p:nvCxnSpPr>
        <p:spPr>
          <a:xfrm>
            <a:off x="848678" y="1454782"/>
            <a:ext cx="5394960" cy="0"/>
          </a:xfrm>
          <a:prstGeom prst="line">
            <a:avLst/>
          </a:prstGeom>
          <a:ln>
            <a:solidFill>
              <a:srgbClr val="CA2755"/>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5545714" y="9962759"/>
            <a:ext cx="1816754" cy="541130"/>
            <a:chOff x="678423" y="6042338"/>
            <a:chExt cx="2595363" cy="1088567"/>
          </a:xfrm>
        </p:grpSpPr>
        <p:sp>
          <p:nvSpPr>
            <p:cNvPr id="9" name="Rectangle 8"/>
            <p:cNvSpPr/>
            <p:nvPr/>
          </p:nvSpPr>
          <p:spPr>
            <a:xfrm>
              <a:off x="678423" y="6042338"/>
              <a:ext cx="2595363" cy="1088567"/>
            </a:xfrm>
            <a:prstGeom prst="rect">
              <a:avLst/>
            </a:prstGeom>
            <a:noFill/>
            <a:ln>
              <a:solidFill>
                <a:srgbClr val="CA2755"/>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836196" y="6162408"/>
              <a:ext cx="2279819" cy="928711"/>
            </a:xfrm>
            <a:prstGeom prst="rect">
              <a:avLst/>
            </a:prstGeom>
            <a:noFill/>
          </p:spPr>
          <p:txBody>
            <a:bodyPr wrap="square" rtlCol="0">
              <a:spAutoFit/>
            </a:bodyPr>
            <a:lstStyle/>
            <a:p>
              <a:pPr algn="ctr"/>
              <a:r>
                <a:rPr lang="en-US" sz="1200" dirty="0" smtClean="0">
                  <a:solidFill>
                    <a:schemeClr val="bg1">
                      <a:lumMod val="50000"/>
                    </a:schemeClr>
                  </a:solidFill>
                </a:rPr>
                <a:t>YOUR LOGO</a:t>
              </a:r>
            </a:p>
            <a:p>
              <a:pPr algn="ctr"/>
              <a:r>
                <a:rPr lang="en-US" sz="1200" dirty="0" smtClean="0">
                  <a:solidFill>
                    <a:schemeClr val="bg1">
                      <a:lumMod val="50000"/>
                    </a:schemeClr>
                  </a:solidFill>
                </a:rPr>
                <a:t>HERE</a:t>
              </a:r>
              <a:endParaRPr lang="en-US" sz="1200" dirty="0">
                <a:solidFill>
                  <a:schemeClr val="bg1">
                    <a:lumMod val="50000"/>
                  </a:schemeClr>
                </a:solidFill>
              </a:endParaRPr>
            </a:p>
          </p:txBody>
        </p:sp>
      </p:grpSp>
    </p:spTree>
    <p:extLst>
      <p:ext uri="{BB962C8B-B14F-4D97-AF65-F5344CB8AC3E}">
        <p14:creationId xmlns:p14="http://schemas.microsoft.com/office/powerpoint/2010/main" val="398473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37942" y="383528"/>
            <a:ext cx="5539422" cy="954107"/>
          </a:xfrm>
          <a:prstGeom prst="rect">
            <a:avLst/>
          </a:prstGeom>
          <a:noFill/>
        </p:spPr>
        <p:txBody>
          <a:bodyPr wrap="square" rtlCol="0">
            <a:spAutoFit/>
          </a:bodyPr>
          <a:lstStyle/>
          <a:p>
            <a:r>
              <a:rPr lang="en-GB" sz="2800" dirty="0">
                <a:solidFill>
                  <a:srgbClr val="333F48"/>
                </a:solidFill>
                <a:latin typeface="Open Sans" pitchFamily="34" charset="0"/>
                <a:ea typeface="Open Sans" pitchFamily="34" charset="0"/>
                <a:cs typeface="Open Sans" pitchFamily="34" charset="0"/>
              </a:rPr>
              <a:t>What do I need to do to prepare for </a:t>
            </a:r>
            <a:r>
              <a:rPr lang="en-GB" sz="2800" dirty="0" smtClean="0">
                <a:solidFill>
                  <a:srgbClr val="333F48"/>
                </a:solidFill>
                <a:latin typeface="Open Sans" pitchFamily="34" charset="0"/>
                <a:ea typeface="Open Sans" pitchFamily="34" charset="0"/>
                <a:cs typeface="Open Sans" pitchFamily="34" charset="0"/>
              </a:rPr>
              <a:t>automatic enrolment</a:t>
            </a:r>
            <a:r>
              <a:rPr lang="en-GB" sz="2800" dirty="0">
                <a:solidFill>
                  <a:srgbClr val="333F48"/>
                </a:solidFill>
                <a:latin typeface="Open Sans" pitchFamily="34" charset="0"/>
                <a:ea typeface="Open Sans" pitchFamily="34" charset="0"/>
                <a:cs typeface="Open Sans" pitchFamily="34" charset="0"/>
              </a:rPr>
              <a:t>?</a:t>
            </a:r>
          </a:p>
        </p:txBody>
      </p:sp>
      <p:cxnSp>
        <p:nvCxnSpPr>
          <p:cNvPr id="8" name="Straight Connector 7"/>
          <p:cNvCxnSpPr/>
          <p:nvPr/>
        </p:nvCxnSpPr>
        <p:spPr>
          <a:xfrm>
            <a:off x="848678" y="1458256"/>
            <a:ext cx="5394960" cy="0"/>
          </a:xfrm>
          <a:prstGeom prst="line">
            <a:avLst/>
          </a:prstGeom>
          <a:ln>
            <a:solidFill>
              <a:srgbClr val="CA2755"/>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886778" y="1765364"/>
            <a:ext cx="5780722" cy="4537288"/>
          </a:xfrm>
          <a:prstGeom prst="rect">
            <a:avLst/>
          </a:prstGeom>
          <a:noFill/>
        </p:spPr>
        <p:txBody>
          <a:bodyPr wrap="square" lIns="104287" tIns="52144" rIns="104287" bIns="52144" rtlCol="0">
            <a:spAutoFit/>
          </a:bodyPr>
          <a:lstStyle/>
          <a:p>
            <a:r>
              <a:rPr lang="en-GB" sz="1200" b="1" dirty="0" smtClean="0">
                <a:solidFill>
                  <a:srgbClr val="CA2755"/>
                </a:solidFill>
                <a:latin typeface="Open Sans" charset="0"/>
                <a:ea typeface="Open Sans" charset="0"/>
                <a:cs typeface="Open Sans" charset="0"/>
              </a:rPr>
              <a:t>1) </a:t>
            </a:r>
            <a:r>
              <a:rPr lang="en-GB" sz="1200" dirty="0" smtClean="0">
                <a:solidFill>
                  <a:srgbClr val="333F48"/>
                </a:solidFill>
                <a:latin typeface="Open Sans" charset="0"/>
                <a:ea typeface="Open Sans" charset="0"/>
                <a:cs typeface="Open Sans" charset="0"/>
              </a:rPr>
              <a:t>Know </a:t>
            </a:r>
            <a:r>
              <a:rPr lang="en-GB" sz="1200" dirty="0" smtClean="0">
                <a:solidFill>
                  <a:srgbClr val="333F48"/>
                </a:solidFill>
                <a:latin typeface="Open Sans" charset="0"/>
                <a:ea typeface="Open Sans" charset="0"/>
                <a:cs typeface="Open Sans" charset="0"/>
              </a:rPr>
              <a:t>your staging date – you can find this out on page 7</a:t>
            </a:r>
            <a:endParaRPr lang="en-GB" sz="1200" dirty="0">
              <a:solidFill>
                <a:srgbClr val="333F48"/>
              </a:solidFill>
              <a:latin typeface="Open Sans" charset="0"/>
              <a:ea typeface="Open Sans" charset="0"/>
              <a:cs typeface="Open Sans" charset="0"/>
            </a:endParaRPr>
          </a:p>
          <a:p>
            <a:endParaRPr lang="en-GB" sz="1200" dirty="0">
              <a:latin typeface="Open Sans" charset="0"/>
              <a:ea typeface="Open Sans" charset="0"/>
              <a:cs typeface="Open Sans" charset="0"/>
            </a:endParaRPr>
          </a:p>
          <a:p>
            <a:endParaRPr lang="en-GB" sz="1200" dirty="0">
              <a:latin typeface="Open Sans" charset="0"/>
              <a:ea typeface="Open Sans" charset="0"/>
              <a:cs typeface="Open Sans" charset="0"/>
            </a:endParaRPr>
          </a:p>
          <a:p>
            <a:r>
              <a:rPr lang="en-GB" sz="1200" b="1" dirty="0" smtClean="0">
                <a:solidFill>
                  <a:srgbClr val="CA2755"/>
                </a:solidFill>
                <a:latin typeface="Open Sans" charset="0"/>
                <a:ea typeface="Open Sans" charset="0"/>
                <a:cs typeface="Open Sans" charset="0"/>
              </a:rPr>
              <a:t>2) </a:t>
            </a:r>
            <a:r>
              <a:rPr lang="en-GB" sz="1200" dirty="0" smtClean="0">
                <a:solidFill>
                  <a:srgbClr val="333F48"/>
                </a:solidFill>
                <a:latin typeface="Open Sans" charset="0"/>
                <a:ea typeface="Open Sans" charset="0"/>
                <a:cs typeface="Open Sans" charset="0"/>
              </a:rPr>
              <a:t>Assess your workforce for </a:t>
            </a:r>
            <a:r>
              <a:rPr lang="en-GB" sz="1200" dirty="0" smtClean="0">
                <a:solidFill>
                  <a:srgbClr val="333F48"/>
                </a:solidFill>
                <a:latin typeface="Open Sans" charset="0"/>
                <a:ea typeface="Open Sans" charset="0"/>
                <a:cs typeface="Open Sans" charset="0"/>
              </a:rPr>
              <a:t>eligibility</a:t>
            </a:r>
            <a:endParaRPr lang="en-GB" sz="1200" dirty="0">
              <a:solidFill>
                <a:srgbClr val="62B5E5"/>
              </a:solidFill>
              <a:latin typeface="Open Sans" charset="0"/>
              <a:ea typeface="Open Sans" charset="0"/>
              <a:cs typeface="Open Sans" charset="0"/>
            </a:endParaRPr>
          </a:p>
          <a:p>
            <a:endParaRPr lang="en-GB" sz="1200" dirty="0" smtClean="0">
              <a:solidFill>
                <a:srgbClr val="62B5E5"/>
              </a:solidFill>
              <a:latin typeface="Open Sans" charset="0"/>
              <a:ea typeface="Open Sans" charset="0"/>
              <a:cs typeface="Open Sans" charset="0"/>
            </a:endParaRPr>
          </a:p>
          <a:p>
            <a:endParaRPr lang="en-GB" sz="1200" dirty="0" smtClean="0">
              <a:solidFill>
                <a:srgbClr val="62B5E5"/>
              </a:solidFill>
              <a:latin typeface="Open Sans" charset="0"/>
              <a:ea typeface="Open Sans" charset="0"/>
              <a:cs typeface="Open Sans" charset="0"/>
            </a:endParaRPr>
          </a:p>
          <a:p>
            <a:r>
              <a:rPr lang="en-GB" sz="1200" b="1" dirty="0" smtClean="0">
                <a:solidFill>
                  <a:srgbClr val="CA2755"/>
                </a:solidFill>
                <a:latin typeface="Open Sans" charset="0"/>
                <a:ea typeface="Open Sans" charset="0"/>
                <a:cs typeface="Open Sans" charset="0"/>
              </a:rPr>
              <a:t>3) </a:t>
            </a:r>
            <a:r>
              <a:rPr lang="en-GB" sz="1200" dirty="0" smtClean="0">
                <a:solidFill>
                  <a:srgbClr val="333F48"/>
                </a:solidFill>
                <a:latin typeface="Open Sans" charset="0"/>
                <a:ea typeface="Open Sans" charset="0"/>
                <a:cs typeface="Open Sans" charset="0"/>
              </a:rPr>
              <a:t>Review your current pension arrangements</a:t>
            </a:r>
          </a:p>
          <a:p>
            <a:endParaRPr lang="en-GB" sz="1200" dirty="0">
              <a:solidFill>
                <a:srgbClr val="62B5E5"/>
              </a:solidFill>
              <a:latin typeface="Open Sans" charset="0"/>
              <a:ea typeface="Open Sans" charset="0"/>
              <a:cs typeface="Open Sans" charset="0"/>
            </a:endParaRPr>
          </a:p>
          <a:p>
            <a:endParaRPr lang="en-GB" sz="1200" dirty="0">
              <a:solidFill>
                <a:srgbClr val="62B5E5"/>
              </a:solidFill>
              <a:latin typeface="Open Sans" charset="0"/>
              <a:ea typeface="Open Sans" charset="0"/>
              <a:cs typeface="Open Sans" charset="0"/>
            </a:endParaRPr>
          </a:p>
          <a:p>
            <a:r>
              <a:rPr lang="en-GB" sz="1200" b="1" dirty="0" smtClean="0">
                <a:solidFill>
                  <a:srgbClr val="CA2755"/>
                </a:solidFill>
                <a:latin typeface="Open Sans" charset="0"/>
                <a:ea typeface="Open Sans" charset="0"/>
                <a:cs typeface="Open Sans" charset="0"/>
              </a:rPr>
              <a:t>4) </a:t>
            </a:r>
            <a:r>
              <a:rPr lang="en-GB" sz="1200" dirty="0" smtClean="0">
                <a:solidFill>
                  <a:srgbClr val="333F48"/>
                </a:solidFill>
                <a:latin typeface="Open Sans" charset="0"/>
                <a:ea typeface="Open Sans" charset="0"/>
                <a:cs typeface="Open Sans" charset="0"/>
              </a:rPr>
              <a:t>Communicate the changes to all your </a:t>
            </a:r>
            <a:r>
              <a:rPr lang="en-GB" sz="1200" dirty="0" smtClean="0">
                <a:solidFill>
                  <a:srgbClr val="333F48"/>
                </a:solidFill>
                <a:latin typeface="Open Sans" charset="0"/>
                <a:ea typeface="Open Sans" charset="0"/>
                <a:cs typeface="Open Sans" charset="0"/>
              </a:rPr>
              <a:t>workers</a:t>
            </a:r>
            <a:endParaRPr lang="en-GB" sz="1200" dirty="0" smtClean="0">
              <a:solidFill>
                <a:srgbClr val="62B5E5"/>
              </a:solidFill>
              <a:latin typeface="Open Sans" charset="0"/>
              <a:ea typeface="Open Sans" charset="0"/>
              <a:cs typeface="Open Sans" charset="0"/>
            </a:endParaRPr>
          </a:p>
          <a:p>
            <a:endParaRPr lang="en-GB" sz="1200" dirty="0">
              <a:solidFill>
                <a:srgbClr val="62B5E5"/>
              </a:solidFill>
              <a:latin typeface="Open Sans" charset="0"/>
              <a:ea typeface="Open Sans" charset="0"/>
              <a:cs typeface="Open Sans" charset="0"/>
            </a:endParaRPr>
          </a:p>
          <a:p>
            <a:endParaRPr lang="en-GB" sz="1200" dirty="0">
              <a:solidFill>
                <a:srgbClr val="62B5E5"/>
              </a:solidFill>
              <a:latin typeface="Open Sans" charset="0"/>
              <a:ea typeface="Open Sans" charset="0"/>
              <a:cs typeface="Open Sans" charset="0"/>
            </a:endParaRPr>
          </a:p>
          <a:p>
            <a:r>
              <a:rPr lang="en-GB" sz="1200" b="1" dirty="0" smtClean="0">
                <a:solidFill>
                  <a:srgbClr val="CA2755"/>
                </a:solidFill>
                <a:latin typeface="Open Sans" charset="0"/>
                <a:ea typeface="Open Sans" charset="0"/>
                <a:cs typeface="Open Sans" charset="0"/>
              </a:rPr>
              <a:t>5) </a:t>
            </a:r>
            <a:r>
              <a:rPr lang="en-GB" sz="1200" dirty="0" smtClean="0">
                <a:solidFill>
                  <a:srgbClr val="333F48"/>
                </a:solidFill>
                <a:latin typeface="Open Sans" charset="0"/>
                <a:ea typeface="Open Sans" charset="0"/>
                <a:cs typeface="Open Sans" charset="0"/>
              </a:rPr>
              <a:t>Automatically enrol your ‘eligible jobholders</a:t>
            </a:r>
            <a:r>
              <a:rPr lang="en-GB" sz="1200" dirty="0" smtClean="0">
                <a:solidFill>
                  <a:srgbClr val="62B5E5"/>
                </a:solidFill>
                <a:latin typeface="Open Sans" charset="0"/>
                <a:ea typeface="Open Sans" charset="0"/>
                <a:cs typeface="Open Sans" charset="0"/>
              </a:rPr>
              <a:t>’</a:t>
            </a:r>
            <a:endParaRPr lang="en-GB" sz="1200" dirty="0" smtClean="0">
              <a:solidFill>
                <a:srgbClr val="62B5E5"/>
              </a:solidFill>
              <a:latin typeface="Open Sans" charset="0"/>
              <a:ea typeface="Open Sans" charset="0"/>
              <a:cs typeface="Open Sans" charset="0"/>
            </a:endParaRPr>
          </a:p>
          <a:p>
            <a:endParaRPr lang="en-GB" sz="1200" dirty="0">
              <a:solidFill>
                <a:srgbClr val="62B5E5"/>
              </a:solidFill>
              <a:latin typeface="Open Sans" charset="0"/>
              <a:ea typeface="Open Sans" charset="0"/>
              <a:cs typeface="Open Sans" charset="0"/>
            </a:endParaRPr>
          </a:p>
          <a:p>
            <a:endParaRPr lang="en-GB" sz="1200" dirty="0" smtClean="0">
              <a:solidFill>
                <a:srgbClr val="62B5E5"/>
              </a:solidFill>
              <a:latin typeface="Open Sans" charset="0"/>
              <a:ea typeface="Open Sans" charset="0"/>
              <a:cs typeface="Open Sans" charset="0"/>
            </a:endParaRPr>
          </a:p>
          <a:p>
            <a:r>
              <a:rPr lang="en-GB" sz="1200" b="1" dirty="0" smtClean="0">
                <a:solidFill>
                  <a:srgbClr val="CA2755"/>
                </a:solidFill>
                <a:latin typeface="Open Sans" charset="0"/>
                <a:ea typeface="Open Sans" charset="0"/>
                <a:cs typeface="Open Sans" charset="0"/>
              </a:rPr>
              <a:t>6) </a:t>
            </a:r>
            <a:r>
              <a:rPr lang="en-GB" sz="1200" dirty="0" smtClean="0">
                <a:solidFill>
                  <a:srgbClr val="333F48"/>
                </a:solidFill>
                <a:latin typeface="Open Sans" charset="0"/>
                <a:ea typeface="Open Sans" charset="0"/>
                <a:cs typeface="Open Sans" charset="0"/>
              </a:rPr>
              <a:t>Register with The Pensions Regulator and maintain </a:t>
            </a:r>
            <a:r>
              <a:rPr lang="en-GB" sz="1200" dirty="0" smtClean="0">
                <a:solidFill>
                  <a:srgbClr val="333F48"/>
                </a:solidFill>
                <a:latin typeface="Open Sans" charset="0"/>
                <a:ea typeface="Open Sans" charset="0"/>
                <a:cs typeface="Open Sans" charset="0"/>
              </a:rPr>
              <a:t>records</a:t>
            </a:r>
            <a:endParaRPr lang="en-GB" sz="1200" dirty="0">
              <a:solidFill>
                <a:srgbClr val="62B5E5"/>
              </a:solidFill>
              <a:latin typeface="Open Sans" charset="0"/>
              <a:ea typeface="Open Sans" charset="0"/>
              <a:cs typeface="Open Sans" charset="0"/>
            </a:endParaRPr>
          </a:p>
          <a:p>
            <a:endParaRPr lang="en-GB" sz="1200" dirty="0" smtClean="0">
              <a:solidFill>
                <a:srgbClr val="62B5E5"/>
              </a:solidFill>
              <a:latin typeface="Open Sans" charset="0"/>
              <a:ea typeface="Open Sans" charset="0"/>
              <a:cs typeface="Open Sans" charset="0"/>
            </a:endParaRPr>
          </a:p>
          <a:p>
            <a:endParaRPr lang="en-GB" sz="1200" dirty="0" smtClean="0">
              <a:solidFill>
                <a:srgbClr val="CA2755"/>
              </a:solidFill>
              <a:latin typeface="Open Sans" charset="0"/>
              <a:ea typeface="Open Sans" charset="0"/>
              <a:cs typeface="Open Sans" charset="0"/>
            </a:endParaRPr>
          </a:p>
          <a:p>
            <a:r>
              <a:rPr lang="en-GB" sz="1200" b="1" dirty="0" smtClean="0">
                <a:solidFill>
                  <a:srgbClr val="CA2755"/>
                </a:solidFill>
                <a:latin typeface="Open Sans" charset="0"/>
                <a:ea typeface="Open Sans" charset="0"/>
                <a:cs typeface="Open Sans" charset="0"/>
              </a:rPr>
              <a:t>7) </a:t>
            </a:r>
            <a:r>
              <a:rPr lang="en-GB" sz="1200" dirty="0" smtClean="0">
                <a:solidFill>
                  <a:srgbClr val="333F48"/>
                </a:solidFill>
                <a:latin typeface="Open Sans" charset="0"/>
                <a:ea typeface="Open Sans" charset="0"/>
                <a:cs typeface="Open Sans" charset="0"/>
              </a:rPr>
              <a:t>Contribute to your workers’ </a:t>
            </a:r>
            <a:r>
              <a:rPr lang="en-GB" sz="1200" dirty="0" smtClean="0">
                <a:solidFill>
                  <a:srgbClr val="333F48"/>
                </a:solidFill>
                <a:latin typeface="Open Sans" charset="0"/>
                <a:ea typeface="Open Sans" charset="0"/>
                <a:cs typeface="Open Sans" charset="0"/>
              </a:rPr>
              <a:t>pensions</a:t>
            </a:r>
            <a:endParaRPr lang="en-GB" sz="1200" dirty="0">
              <a:solidFill>
                <a:srgbClr val="62B5E5"/>
              </a:solidFill>
              <a:latin typeface="Open Sans" charset="0"/>
              <a:ea typeface="Open Sans" charset="0"/>
              <a:cs typeface="Open Sans" charset="0"/>
            </a:endParaRPr>
          </a:p>
          <a:p>
            <a:endParaRPr lang="en-GB" sz="1200" dirty="0" smtClean="0">
              <a:solidFill>
                <a:srgbClr val="62B5E5"/>
              </a:solidFill>
              <a:latin typeface="Open Sans" charset="0"/>
              <a:ea typeface="Open Sans" charset="0"/>
              <a:cs typeface="Open Sans" charset="0"/>
            </a:endParaRPr>
          </a:p>
          <a:p>
            <a:endParaRPr lang="en-GB" sz="1200" dirty="0" smtClean="0">
              <a:solidFill>
                <a:srgbClr val="62B5E5"/>
              </a:solidFill>
              <a:latin typeface="Open Sans" charset="0"/>
              <a:ea typeface="Open Sans" charset="0"/>
              <a:cs typeface="Open Sans" charset="0"/>
            </a:endParaRPr>
          </a:p>
          <a:p>
            <a:r>
              <a:rPr lang="en-GB" sz="1200" b="1" dirty="0" smtClean="0">
                <a:solidFill>
                  <a:srgbClr val="CA2755"/>
                </a:solidFill>
                <a:latin typeface="Open Sans" charset="0"/>
                <a:ea typeface="Open Sans" charset="0"/>
                <a:cs typeface="Open Sans" charset="0"/>
              </a:rPr>
              <a:t>8) </a:t>
            </a:r>
            <a:r>
              <a:rPr lang="en-GB" sz="1200" dirty="0" smtClean="0">
                <a:solidFill>
                  <a:srgbClr val="333F48"/>
                </a:solidFill>
                <a:latin typeface="Open Sans" charset="0"/>
                <a:ea typeface="Open Sans" charset="0"/>
                <a:cs typeface="Open Sans" charset="0"/>
              </a:rPr>
              <a:t>Look our for up and coming guides we will be releasing or contact us to see how we can help you prepare for automatic enrolment</a:t>
            </a:r>
            <a:endParaRPr lang="en-GB" sz="1200" dirty="0">
              <a:solidFill>
                <a:srgbClr val="333F48"/>
              </a:solidFill>
              <a:latin typeface="Open Sans" charset="0"/>
              <a:ea typeface="Open Sans" charset="0"/>
              <a:cs typeface="Open Sans" charset="0"/>
            </a:endParaRPr>
          </a:p>
          <a:p>
            <a:endParaRPr lang="en-GB" sz="1200" dirty="0">
              <a:latin typeface="Open Sans" charset="0"/>
              <a:ea typeface="Open Sans" charset="0"/>
              <a:cs typeface="Open Sans" charset="0"/>
            </a:endParaRPr>
          </a:p>
        </p:txBody>
      </p:sp>
      <p:grpSp>
        <p:nvGrpSpPr>
          <p:cNvPr id="11" name="Group 10"/>
          <p:cNvGrpSpPr/>
          <p:nvPr/>
        </p:nvGrpSpPr>
        <p:grpSpPr>
          <a:xfrm>
            <a:off x="5545714" y="9962759"/>
            <a:ext cx="1816754" cy="541130"/>
            <a:chOff x="678423" y="6042338"/>
            <a:chExt cx="2595363" cy="1088567"/>
          </a:xfrm>
        </p:grpSpPr>
        <p:sp>
          <p:nvSpPr>
            <p:cNvPr id="12" name="Rectangle 11"/>
            <p:cNvSpPr/>
            <p:nvPr/>
          </p:nvSpPr>
          <p:spPr>
            <a:xfrm>
              <a:off x="678423" y="6042338"/>
              <a:ext cx="2595363" cy="1088567"/>
            </a:xfrm>
            <a:prstGeom prst="rect">
              <a:avLst/>
            </a:prstGeom>
            <a:noFill/>
            <a:ln>
              <a:solidFill>
                <a:srgbClr val="CA2755"/>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836196" y="6162408"/>
              <a:ext cx="2279819" cy="928711"/>
            </a:xfrm>
            <a:prstGeom prst="rect">
              <a:avLst/>
            </a:prstGeom>
            <a:noFill/>
          </p:spPr>
          <p:txBody>
            <a:bodyPr wrap="square" rtlCol="0">
              <a:spAutoFit/>
            </a:bodyPr>
            <a:lstStyle/>
            <a:p>
              <a:pPr algn="ctr"/>
              <a:r>
                <a:rPr lang="en-US" sz="1200" dirty="0" smtClean="0">
                  <a:solidFill>
                    <a:schemeClr val="bg1">
                      <a:lumMod val="50000"/>
                    </a:schemeClr>
                  </a:solidFill>
                </a:rPr>
                <a:t>YOUR LOGO</a:t>
              </a:r>
            </a:p>
            <a:p>
              <a:pPr algn="ctr"/>
              <a:r>
                <a:rPr lang="en-US" sz="1200" dirty="0" smtClean="0">
                  <a:solidFill>
                    <a:schemeClr val="bg1">
                      <a:lumMod val="50000"/>
                    </a:schemeClr>
                  </a:solidFill>
                </a:rPr>
                <a:t>HERE</a:t>
              </a:r>
              <a:endParaRPr lang="en-US" sz="1200" dirty="0">
                <a:solidFill>
                  <a:schemeClr val="bg1">
                    <a:lumMod val="50000"/>
                  </a:schemeClr>
                </a:solidFill>
              </a:endParaRPr>
            </a:p>
          </p:txBody>
        </p:sp>
      </p:grpSp>
    </p:spTree>
    <p:extLst>
      <p:ext uri="{BB962C8B-B14F-4D97-AF65-F5344CB8AC3E}">
        <p14:creationId xmlns:p14="http://schemas.microsoft.com/office/powerpoint/2010/main" val="759065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33267" y="394272"/>
            <a:ext cx="5539422" cy="954107"/>
          </a:xfrm>
          <a:prstGeom prst="rect">
            <a:avLst/>
          </a:prstGeom>
          <a:noFill/>
        </p:spPr>
        <p:txBody>
          <a:bodyPr wrap="square" rtlCol="0">
            <a:spAutoFit/>
          </a:bodyPr>
          <a:lstStyle/>
          <a:p>
            <a:r>
              <a:rPr lang="en-GB" sz="2800" dirty="0">
                <a:solidFill>
                  <a:srgbClr val="333F48"/>
                </a:solidFill>
                <a:latin typeface="Open Sans" pitchFamily="34" charset="0"/>
                <a:ea typeface="Open Sans" pitchFamily="34" charset="0"/>
                <a:cs typeface="Open Sans" pitchFamily="34" charset="0"/>
              </a:rPr>
              <a:t>What is a staging date and how is it determined?</a:t>
            </a:r>
          </a:p>
        </p:txBody>
      </p:sp>
      <p:sp>
        <p:nvSpPr>
          <p:cNvPr id="9" name="TextBox 8"/>
          <p:cNvSpPr txBox="1"/>
          <p:nvPr/>
        </p:nvSpPr>
        <p:spPr>
          <a:xfrm>
            <a:off x="797219" y="1653075"/>
            <a:ext cx="5397055" cy="3998680"/>
          </a:xfrm>
          <a:prstGeom prst="rect">
            <a:avLst/>
          </a:prstGeom>
          <a:noFill/>
        </p:spPr>
        <p:txBody>
          <a:bodyPr wrap="square" lIns="104287" tIns="52144" rIns="104287" bIns="52144" rtlCol="0">
            <a:spAutoFit/>
          </a:bodyPr>
          <a:lstStyle/>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Workplace pension reform </a:t>
            </a:r>
            <a:r>
              <a:rPr lang="en-GB" sz="1100" dirty="0">
                <a:solidFill>
                  <a:srgbClr val="333F48"/>
                </a:solidFill>
                <a:latin typeface="Open Sans" charset="0"/>
                <a:ea typeface="Open Sans" charset="0"/>
                <a:cs typeface="Open Sans" charset="0"/>
              </a:rPr>
              <a:t>is being rolled out in stages, known as “Staging Dates</a:t>
            </a:r>
            <a:r>
              <a:rPr lang="en-GB" sz="1100" dirty="0" smtClean="0">
                <a:solidFill>
                  <a:srgbClr val="333F48"/>
                </a:solidFill>
                <a:latin typeface="Open Sans" charset="0"/>
                <a:ea typeface="Open Sans" charset="0"/>
                <a:cs typeface="Open Sans" charset="0"/>
              </a:rPr>
              <a:t>”</a:t>
            </a:r>
          </a:p>
          <a:p>
            <a:pPr marL="171450" indent="-171450">
              <a:buFont typeface="Arial" pitchFamily="34" charset="0"/>
              <a:buChar char="•"/>
            </a:pPr>
            <a:endParaRPr lang="en-GB" sz="1100" dirty="0">
              <a:solidFill>
                <a:srgbClr val="333F48"/>
              </a:solidFill>
              <a:latin typeface="Open Sans" charset="0"/>
              <a:ea typeface="Open Sans" charset="0"/>
              <a:cs typeface="Open Sans" charset="0"/>
            </a:endParaRPr>
          </a:p>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A small employer (with fewer than 50 workers as of 1</a:t>
            </a:r>
            <a:r>
              <a:rPr lang="en-GB" sz="1100" baseline="30000" dirty="0" smtClean="0">
                <a:solidFill>
                  <a:srgbClr val="333F48"/>
                </a:solidFill>
                <a:latin typeface="Open Sans" charset="0"/>
                <a:ea typeface="Open Sans" charset="0"/>
                <a:cs typeface="Open Sans" charset="0"/>
              </a:rPr>
              <a:t>st</a:t>
            </a:r>
            <a:r>
              <a:rPr lang="en-GB" sz="1100" dirty="0" smtClean="0">
                <a:solidFill>
                  <a:srgbClr val="333F48"/>
                </a:solidFill>
                <a:latin typeface="Open Sans" charset="0"/>
                <a:ea typeface="Open Sans" charset="0"/>
                <a:cs typeface="Open Sans" charset="0"/>
              </a:rPr>
              <a:t> April 2012) who has a staging date on or before 1</a:t>
            </a:r>
            <a:r>
              <a:rPr lang="en-GB" sz="1100" baseline="30000" dirty="0" smtClean="0">
                <a:solidFill>
                  <a:srgbClr val="333F48"/>
                </a:solidFill>
                <a:latin typeface="Open Sans" charset="0"/>
                <a:ea typeface="Open Sans" charset="0"/>
                <a:cs typeface="Open Sans" charset="0"/>
              </a:rPr>
              <a:t>st</a:t>
            </a:r>
            <a:r>
              <a:rPr lang="en-GB" sz="1100" dirty="0" smtClean="0">
                <a:solidFill>
                  <a:srgbClr val="333F48"/>
                </a:solidFill>
                <a:latin typeface="Open Sans" charset="0"/>
                <a:ea typeface="Open Sans" charset="0"/>
                <a:cs typeface="Open Sans" charset="0"/>
              </a:rPr>
              <a:t> April 2015, may choose to move their staging date to a pre-prescribed </a:t>
            </a:r>
            <a:r>
              <a:rPr lang="en-GB" sz="1100" b="1" dirty="0" smtClean="0">
                <a:solidFill>
                  <a:srgbClr val="333F48"/>
                </a:solidFill>
                <a:latin typeface="Open Sans" charset="0"/>
                <a:ea typeface="Open Sans" charset="0"/>
                <a:cs typeface="Open Sans" charset="0"/>
              </a:rPr>
              <a:t>alternative</a:t>
            </a:r>
            <a:r>
              <a:rPr lang="en-GB" sz="1100" dirty="0" smtClean="0">
                <a:solidFill>
                  <a:srgbClr val="333F48"/>
                </a:solidFill>
                <a:latin typeface="Open Sans" charset="0"/>
                <a:ea typeface="Open Sans" charset="0"/>
                <a:cs typeface="Open Sans" charset="0"/>
              </a:rPr>
              <a:t> date between August 2015 and April 2017</a:t>
            </a:r>
          </a:p>
          <a:p>
            <a:pPr marL="171450" indent="-171450">
              <a:buFont typeface="Arial" pitchFamily="34" charset="0"/>
              <a:buChar char="•"/>
            </a:pPr>
            <a:endParaRPr lang="en-GB" sz="1100" dirty="0">
              <a:solidFill>
                <a:srgbClr val="333F48"/>
              </a:solidFill>
              <a:latin typeface="Open Sans" charset="0"/>
              <a:ea typeface="Open Sans" charset="0"/>
              <a:cs typeface="Open Sans" charset="0"/>
            </a:endParaRPr>
          </a:p>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Staging </a:t>
            </a:r>
            <a:r>
              <a:rPr lang="en-GB" sz="1100" dirty="0">
                <a:solidFill>
                  <a:srgbClr val="333F48"/>
                </a:solidFill>
                <a:latin typeface="Open Sans" charset="0"/>
                <a:ea typeface="Open Sans" charset="0"/>
                <a:cs typeface="Open Sans" charset="0"/>
              </a:rPr>
              <a:t>for larger employers has already begun – with the largest employers staging from October </a:t>
            </a:r>
            <a:r>
              <a:rPr lang="en-GB" sz="1100" dirty="0" smtClean="0">
                <a:solidFill>
                  <a:srgbClr val="333F48"/>
                </a:solidFill>
                <a:latin typeface="Open Sans" charset="0"/>
                <a:ea typeface="Open Sans" charset="0"/>
                <a:cs typeface="Open Sans" charset="0"/>
              </a:rPr>
              <a:t>2012</a:t>
            </a:r>
          </a:p>
          <a:p>
            <a:pPr marL="171450" indent="-171450">
              <a:buFont typeface="Arial" pitchFamily="34" charset="0"/>
              <a:buChar char="•"/>
            </a:pPr>
            <a:endParaRPr lang="en-GB" sz="1100" dirty="0">
              <a:solidFill>
                <a:srgbClr val="333F48"/>
              </a:solidFill>
              <a:latin typeface="Open Sans" charset="0"/>
              <a:ea typeface="Open Sans" charset="0"/>
              <a:cs typeface="Open Sans" charset="0"/>
            </a:endParaRPr>
          </a:p>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Staging </a:t>
            </a:r>
            <a:r>
              <a:rPr lang="en-GB" sz="1100" dirty="0">
                <a:solidFill>
                  <a:srgbClr val="333F48"/>
                </a:solidFill>
                <a:latin typeface="Open Sans" charset="0"/>
                <a:ea typeface="Open Sans" charset="0"/>
                <a:cs typeface="Open Sans" charset="0"/>
              </a:rPr>
              <a:t>date is based on the PAYE data provided to The Pensions Regulator (TPR) by HMRC on 1st April 2012 – employers will then be contacted by TPR 12-18 months before their staging date and then again 3 months before their staging </a:t>
            </a:r>
            <a:r>
              <a:rPr lang="en-GB" sz="1100" dirty="0" smtClean="0">
                <a:solidFill>
                  <a:srgbClr val="333F48"/>
                </a:solidFill>
                <a:latin typeface="Open Sans" charset="0"/>
                <a:ea typeface="Open Sans" charset="0"/>
                <a:cs typeface="Open Sans" charset="0"/>
              </a:rPr>
              <a:t>date</a:t>
            </a:r>
          </a:p>
          <a:p>
            <a:pPr marL="171450" indent="-171450">
              <a:buFont typeface="Arial" pitchFamily="34" charset="0"/>
              <a:buChar char="•"/>
            </a:pPr>
            <a:endParaRPr lang="en-GB" sz="1100" dirty="0">
              <a:solidFill>
                <a:srgbClr val="333F48"/>
              </a:solidFill>
              <a:latin typeface="Open Sans" charset="0"/>
              <a:ea typeface="Open Sans" charset="0"/>
              <a:cs typeface="Open Sans" charset="0"/>
            </a:endParaRPr>
          </a:p>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Employers </a:t>
            </a:r>
            <a:r>
              <a:rPr lang="en-GB" sz="1100" dirty="0">
                <a:solidFill>
                  <a:srgbClr val="333F48"/>
                </a:solidFill>
                <a:latin typeface="Open Sans" charset="0"/>
                <a:ea typeface="Open Sans" charset="0"/>
                <a:cs typeface="Open Sans" charset="0"/>
              </a:rPr>
              <a:t>may not know their PAYE count, as it is not necessarily equal to the number of </a:t>
            </a:r>
            <a:r>
              <a:rPr lang="en-GB" sz="1100" dirty="0" smtClean="0">
                <a:solidFill>
                  <a:srgbClr val="333F48"/>
                </a:solidFill>
                <a:latin typeface="Open Sans" charset="0"/>
                <a:ea typeface="Open Sans" charset="0"/>
                <a:cs typeface="Open Sans" charset="0"/>
              </a:rPr>
              <a:t>employees</a:t>
            </a:r>
          </a:p>
          <a:p>
            <a:pPr marL="171450" indent="-171450">
              <a:buFont typeface="Arial" pitchFamily="34" charset="0"/>
              <a:buChar char="•"/>
            </a:pPr>
            <a:endParaRPr lang="en-GB" sz="1100" dirty="0">
              <a:solidFill>
                <a:srgbClr val="333F48"/>
              </a:solidFill>
              <a:latin typeface="Open Sans" charset="0"/>
              <a:ea typeface="Open Sans" charset="0"/>
              <a:cs typeface="Open Sans" charset="0"/>
            </a:endParaRPr>
          </a:p>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Employers </a:t>
            </a:r>
            <a:r>
              <a:rPr lang="en-GB" sz="1100" dirty="0">
                <a:solidFill>
                  <a:srgbClr val="333F48"/>
                </a:solidFill>
                <a:latin typeface="Open Sans" charset="0"/>
                <a:ea typeface="Open Sans" charset="0"/>
                <a:cs typeface="Open Sans" charset="0"/>
              </a:rPr>
              <a:t>may have an earlier staging date if they have at least one person paid under a PAYE scheme larger than the employer’s “main PAYE” (e.g. parent company’s PAYE reference)</a:t>
            </a:r>
          </a:p>
          <a:p>
            <a:endParaRPr lang="en-GB" sz="1100" dirty="0">
              <a:latin typeface="Open Sans" charset="0"/>
              <a:ea typeface="Open Sans" charset="0"/>
              <a:cs typeface="Open Sans" charset="0"/>
            </a:endParaRPr>
          </a:p>
        </p:txBody>
      </p:sp>
      <p:sp>
        <p:nvSpPr>
          <p:cNvPr id="11" name="TextBox 10"/>
          <p:cNvSpPr txBox="1"/>
          <p:nvPr/>
        </p:nvSpPr>
        <p:spPr>
          <a:xfrm>
            <a:off x="748627" y="5563960"/>
            <a:ext cx="5539422" cy="523220"/>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Can I move my staging date?</a:t>
            </a:r>
            <a:endParaRPr lang="en-GB" sz="2800" dirty="0">
              <a:solidFill>
                <a:srgbClr val="333F48"/>
              </a:solidFill>
              <a:latin typeface="Open Sans" pitchFamily="34" charset="0"/>
              <a:ea typeface="Open Sans" pitchFamily="34" charset="0"/>
              <a:cs typeface="Open Sans" pitchFamily="34" charset="0"/>
            </a:endParaRPr>
          </a:p>
        </p:txBody>
      </p:sp>
      <p:sp>
        <p:nvSpPr>
          <p:cNvPr id="13" name="TextBox 12"/>
          <p:cNvSpPr txBox="1"/>
          <p:nvPr/>
        </p:nvSpPr>
        <p:spPr>
          <a:xfrm>
            <a:off x="788084" y="6389933"/>
            <a:ext cx="5278286" cy="4167957"/>
          </a:xfrm>
          <a:prstGeom prst="rect">
            <a:avLst/>
          </a:prstGeom>
          <a:noFill/>
        </p:spPr>
        <p:txBody>
          <a:bodyPr wrap="square" lIns="104287" tIns="52144" rIns="104287" bIns="52144" rtlCol="0">
            <a:spAutoFit/>
          </a:bodyPr>
          <a:lstStyle/>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Employers </a:t>
            </a:r>
            <a:r>
              <a:rPr lang="en-GB" sz="1100" dirty="0">
                <a:solidFill>
                  <a:srgbClr val="333F48"/>
                </a:solidFill>
                <a:latin typeface="Open Sans" charset="0"/>
                <a:ea typeface="Open Sans" charset="0"/>
                <a:cs typeface="Open Sans" charset="0"/>
              </a:rPr>
              <a:t>may bring forward their staging date to be seen as forward thinking, to offer as a benefit package for employees or to align with certain periods in their payroll calendar (e.g. If staging date is at busiest time, bringing it forward can alleviate some pressure</a:t>
            </a:r>
            <a:r>
              <a:rPr lang="en-GB" sz="1100" dirty="0" smtClean="0">
                <a:solidFill>
                  <a:srgbClr val="333F48"/>
                </a:solidFill>
                <a:latin typeface="Open Sans" charset="0"/>
                <a:ea typeface="Open Sans" charset="0"/>
                <a:cs typeface="Open Sans" charset="0"/>
              </a:rPr>
              <a:t>)</a:t>
            </a:r>
          </a:p>
          <a:p>
            <a:pPr marL="171450" indent="-171450">
              <a:buFont typeface="Arial" pitchFamily="34" charset="0"/>
              <a:buChar char="•"/>
            </a:pPr>
            <a:endParaRPr lang="en-GB" sz="1100" dirty="0">
              <a:solidFill>
                <a:srgbClr val="333F48"/>
              </a:solidFill>
              <a:latin typeface="Open Sans" charset="0"/>
              <a:ea typeface="Open Sans" charset="0"/>
              <a:cs typeface="Open Sans" charset="0"/>
            </a:endParaRPr>
          </a:p>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Employers </a:t>
            </a:r>
            <a:r>
              <a:rPr lang="en-GB" sz="1100" dirty="0">
                <a:solidFill>
                  <a:srgbClr val="333F48"/>
                </a:solidFill>
                <a:latin typeface="Open Sans" charset="0"/>
                <a:ea typeface="Open Sans" charset="0"/>
                <a:cs typeface="Open Sans" charset="0"/>
              </a:rPr>
              <a:t>can bring forward their staging date but </a:t>
            </a:r>
            <a:r>
              <a:rPr lang="en-GB" sz="1100" dirty="0" smtClean="0">
                <a:solidFill>
                  <a:srgbClr val="333F48"/>
                </a:solidFill>
                <a:latin typeface="Open Sans" charset="0"/>
                <a:ea typeface="Open Sans" charset="0"/>
                <a:cs typeface="Open Sans" charset="0"/>
              </a:rPr>
              <a:t>once it has been moved forward it cannot be moved back</a:t>
            </a:r>
          </a:p>
          <a:p>
            <a:pPr marL="171450" indent="-171450">
              <a:buFont typeface="Arial" pitchFamily="34" charset="0"/>
              <a:buChar char="•"/>
            </a:pPr>
            <a:endParaRPr lang="en-GB" sz="1100" dirty="0">
              <a:solidFill>
                <a:srgbClr val="333F48"/>
              </a:solidFill>
              <a:latin typeface="Open Sans" charset="0"/>
              <a:ea typeface="Open Sans" charset="0"/>
              <a:cs typeface="Open Sans" charset="0"/>
            </a:endParaRPr>
          </a:p>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To </a:t>
            </a:r>
            <a:r>
              <a:rPr lang="en-GB" sz="1100" dirty="0">
                <a:solidFill>
                  <a:srgbClr val="333F48"/>
                </a:solidFill>
                <a:latin typeface="Open Sans" charset="0"/>
                <a:ea typeface="Open Sans" charset="0"/>
                <a:cs typeface="Open Sans" charset="0"/>
              </a:rPr>
              <a:t>bring the staging date forward employers must have an existing staging date and must have contacted a pension scheme that can be used to comply with employer duties</a:t>
            </a:r>
            <a:r>
              <a:rPr lang="en-GB" sz="1100" dirty="0" smtClean="0">
                <a:solidFill>
                  <a:srgbClr val="333F48"/>
                </a:solidFill>
                <a:latin typeface="Open Sans" charset="0"/>
                <a:ea typeface="Open Sans" charset="0"/>
                <a:cs typeface="Open Sans" charset="0"/>
              </a:rPr>
              <a:t>.</a:t>
            </a:r>
          </a:p>
          <a:p>
            <a:pPr marL="171450" indent="-171450">
              <a:buFont typeface="Arial" pitchFamily="34" charset="0"/>
              <a:buChar char="•"/>
            </a:pPr>
            <a:endParaRPr lang="en-GB" sz="1100" dirty="0">
              <a:solidFill>
                <a:srgbClr val="333F48"/>
              </a:solidFill>
              <a:latin typeface="Open Sans" charset="0"/>
              <a:ea typeface="Open Sans" charset="0"/>
              <a:cs typeface="Open Sans" charset="0"/>
            </a:endParaRPr>
          </a:p>
          <a:p>
            <a:pPr marL="171450" indent="-171450">
              <a:buFont typeface="Arial" pitchFamily="34" charset="0"/>
              <a:buChar char="•"/>
            </a:pPr>
            <a:r>
              <a:rPr lang="en-GB" sz="1100" dirty="0" smtClean="0">
                <a:solidFill>
                  <a:srgbClr val="333F48"/>
                </a:solidFill>
                <a:latin typeface="Open Sans" charset="0"/>
                <a:ea typeface="Open Sans" charset="0"/>
                <a:cs typeface="Open Sans" charset="0"/>
              </a:rPr>
              <a:t>If </a:t>
            </a:r>
            <a:r>
              <a:rPr lang="en-GB" sz="1100" dirty="0">
                <a:solidFill>
                  <a:srgbClr val="333F48"/>
                </a:solidFill>
                <a:latin typeface="Open Sans" charset="0"/>
                <a:ea typeface="Open Sans" charset="0"/>
                <a:cs typeface="Open Sans" charset="0"/>
              </a:rPr>
              <a:t>you bring your staging date forward, the new date must be the 1st of the </a:t>
            </a:r>
            <a:r>
              <a:rPr lang="en-GB" sz="1100" dirty="0" smtClean="0">
                <a:solidFill>
                  <a:srgbClr val="333F48"/>
                </a:solidFill>
                <a:latin typeface="Open Sans" charset="0"/>
                <a:ea typeface="Open Sans" charset="0"/>
                <a:cs typeface="Open Sans" charset="0"/>
              </a:rPr>
              <a:t>month and you must take the following steps :</a:t>
            </a:r>
          </a:p>
          <a:p>
            <a:pPr marL="171450" indent="-171450">
              <a:buFont typeface="Arial" pitchFamily="34" charset="0"/>
              <a:buChar char="•"/>
            </a:pPr>
            <a:endParaRPr lang="en-GB" sz="1100" dirty="0">
              <a:solidFill>
                <a:srgbClr val="333F48"/>
              </a:solidFill>
              <a:latin typeface="Open Sans" charset="0"/>
              <a:ea typeface="Open Sans" charset="0"/>
              <a:cs typeface="Open Sans" charset="0"/>
            </a:endParaRPr>
          </a:p>
          <a:p>
            <a:pPr marL="692887" lvl="1" indent="-171450">
              <a:buFont typeface="Arial" pitchFamily="34" charset="0"/>
              <a:buChar char="•"/>
            </a:pPr>
            <a:r>
              <a:rPr lang="en-GB" sz="1100" dirty="0" smtClean="0">
                <a:solidFill>
                  <a:srgbClr val="333F48"/>
                </a:solidFill>
                <a:latin typeface="Open Sans" charset="0"/>
                <a:ea typeface="Open Sans" charset="0"/>
                <a:cs typeface="Open Sans" charset="0"/>
              </a:rPr>
              <a:t>Obtain </a:t>
            </a:r>
            <a:r>
              <a:rPr lang="en-GB" sz="1100" dirty="0">
                <a:solidFill>
                  <a:srgbClr val="333F48"/>
                </a:solidFill>
                <a:latin typeface="Open Sans" charset="0"/>
                <a:ea typeface="Open Sans" charset="0"/>
                <a:cs typeface="Open Sans" charset="0"/>
              </a:rPr>
              <a:t>an agreement that the selected scheme can fulfil the duties from the new staging date</a:t>
            </a:r>
          </a:p>
          <a:p>
            <a:pPr marL="692887" lvl="1" indent="-171450">
              <a:buFont typeface="Arial" pitchFamily="34" charset="0"/>
              <a:buChar char="•"/>
            </a:pPr>
            <a:r>
              <a:rPr lang="en-GB" sz="1100" dirty="0" smtClean="0">
                <a:solidFill>
                  <a:srgbClr val="333F48"/>
                </a:solidFill>
                <a:latin typeface="Open Sans" charset="0"/>
                <a:ea typeface="Open Sans" charset="0"/>
                <a:cs typeface="Open Sans" charset="0"/>
              </a:rPr>
              <a:t>Agreement </a:t>
            </a:r>
            <a:r>
              <a:rPr lang="en-GB" sz="1100" dirty="0">
                <a:solidFill>
                  <a:srgbClr val="333F48"/>
                </a:solidFill>
                <a:latin typeface="Open Sans" charset="0"/>
                <a:ea typeface="Open Sans" charset="0"/>
                <a:cs typeface="Open Sans" charset="0"/>
              </a:rPr>
              <a:t>must be obtained from: the trustees or managers, for occupational pension schemes, or the provider, for personal pension scheme, or the scheme administrator as registered </a:t>
            </a:r>
            <a:r>
              <a:rPr lang="en-GB" sz="1100" dirty="0">
                <a:solidFill>
                  <a:srgbClr val="333F48"/>
                </a:solidFill>
                <a:latin typeface="Open Sans" charset="0"/>
                <a:ea typeface="Open Sans" charset="0"/>
                <a:cs typeface="Open Sans" charset="0"/>
              </a:rPr>
              <a:t> </a:t>
            </a:r>
            <a:r>
              <a:rPr lang="en-GB" sz="1100" dirty="0" smtClean="0">
                <a:solidFill>
                  <a:srgbClr val="333F48"/>
                </a:solidFill>
                <a:latin typeface="Open Sans" charset="0"/>
                <a:ea typeface="Open Sans" charset="0"/>
                <a:cs typeface="Open Sans" charset="0"/>
              </a:rPr>
              <a:t>     </a:t>
            </a:r>
            <a:r>
              <a:rPr lang="en-GB" sz="1100" dirty="0" smtClean="0">
                <a:solidFill>
                  <a:srgbClr val="333F48"/>
                </a:solidFill>
                <a:latin typeface="Open Sans" charset="0"/>
                <a:ea typeface="Open Sans" charset="0"/>
                <a:cs typeface="Open Sans" charset="0"/>
              </a:rPr>
              <a:t>with </a:t>
            </a:r>
            <a:r>
              <a:rPr lang="en-GB" sz="1100" dirty="0">
                <a:solidFill>
                  <a:srgbClr val="333F48"/>
                </a:solidFill>
                <a:latin typeface="Open Sans" charset="0"/>
                <a:ea typeface="Open Sans" charset="0"/>
                <a:cs typeface="Open Sans" charset="0"/>
              </a:rPr>
              <a:t>HMRC</a:t>
            </a:r>
          </a:p>
          <a:p>
            <a:pPr marL="692887" lvl="1" indent="-171450">
              <a:buFont typeface="Arial" pitchFamily="34" charset="0"/>
              <a:buChar char="•"/>
            </a:pPr>
            <a:r>
              <a:rPr lang="en-GB" sz="1100" dirty="0" smtClean="0">
                <a:solidFill>
                  <a:srgbClr val="333F48"/>
                </a:solidFill>
                <a:latin typeface="Open Sans" charset="0"/>
                <a:ea typeface="Open Sans" charset="0"/>
                <a:cs typeface="Open Sans" charset="0"/>
              </a:rPr>
              <a:t>Notification </a:t>
            </a:r>
            <a:r>
              <a:rPr lang="en-GB" sz="1100" dirty="0">
                <a:solidFill>
                  <a:srgbClr val="333F48"/>
                </a:solidFill>
                <a:latin typeface="Open Sans" charset="0"/>
                <a:ea typeface="Open Sans" charset="0"/>
                <a:cs typeface="Open Sans" charset="0"/>
              </a:rPr>
              <a:t>must be in writing and TPR must be notified </a:t>
            </a:r>
            <a:r>
              <a:rPr lang="en-GB" sz="1100" dirty="0" smtClean="0">
                <a:solidFill>
                  <a:srgbClr val="333F48"/>
                </a:solidFill>
                <a:latin typeface="Open Sans" charset="0"/>
                <a:ea typeface="Open Sans" charset="0"/>
                <a:cs typeface="Open Sans" charset="0"/>
              </a:rPr>
              <a:t>                at least </a:t>
            </a:r>
            <a:r>
              <a:rPr lang="en-GB" sz="1100" dirty="0">
                <a:solidFill>
                  <a:srgbClr val="333F48"/>
                </a:solidFill>
                <a:latin typeface="Open Sans" charset="0"/>
                <a:ea typeface="Open Sans" charset="0"/>
                <a:cs typeface="Open Sans" charset="0"/>
              </a:rPr>
              <a:t>one calendar month before the new staging date</a:t>
            </a:r>
          </a:p>
          <a:p>
            <a:endParaRPr lang="en-GB" sz="1100" dirty="0">
              <a:latin typeface="Open Sans" charset="0"/>
              <a:ea typeface="Open Sans" charset="0"/>
              <a:cs typeface="Open Sans" charset="0"/>
            </a:endParaRPr>
          </a:p>
        </p:txBody>
      </p:sp>
      <p:grpSp>
        <p:nvGrpSpPr>
          <p:cNvPr id="14" name="Group 13"/>
          <p:cNvGrpSpPr/>
          <p:nvPr/>
        </p:nvGrpSpPr>
        <p:grpSpPr>
          <a:xfrm>
            <a:off x="5545714" y="9962759"/>
            <a:ext cx="1816754" cy="541130"/>
            <a:chOff x="678423" y="6042338"/>
            <a:chExt cx="2595363" cy="1088567"/>
          </a:xfrm>
        </p:grpSpPr>
        <p:sp>
          <p:nvSpPr>
            <p:cNvPr id="15" name="Rectangle 14"/>
            <p:cNvSpPr/>
            <p:nvPr/>
          </p:nvSpPr>
          <p:spPr>
            <a:xfrm>
              <a:off x="678423" y="6042338"/>
              <a:ext cx="2595363" cy="1088567"/>
            </a:xfrm>
            <a:prstGeom prst="rect">
              <a:avLst/>
            </a:prstGeom>
            <a:noFill/>
            <a:ln>
              <a:solidFill>
                <a:srgbClr val="CA2755"/>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836196" y="6162408"/>
              <a:ext cx="2279819" cy="928711"/>
            </a:xfrm>
            <a:prstGeom prst="rect">
              <a:avLst/>
            </a:prstGeom>
            <a:noFill/>
          </p:spPr>
          <p:txBody>
            <a:bodyPr wrap="square" rtlCol="0">
              <a:spAutoFit/>
            </a:bodyPr>
            <a:lstStyle/>
            <a:p>
              <a:pPr algn="ctr"/>
              <a:r>
                <a:rPr lang="en-US" sz="1200" dirty="0" smtClean="0">
                  <a:solidFill>
                    <a:schemeClr val="bg1">
                      <a:lumMod val="50000"/>
                    </a:schemeClr>
                  </a:solidFill>
                </a:rPr>
                <a:t>YOUR LOGO</a:t>
              </a:r>
            </a:p>
            <a:p>
              <a:pPr algn="ctr"/>
              <a:r>
                <a:rPr lang="en-US" sz="1200" dirty="0" smtClean="0">
                  <a:solidFill>
                    <a:schemeClr val="bg1">
                      <a:lumMod val="50000"/>
                    </a:schemeClr>
                  </a:solidFill>
                </a:rPr>
                <a:t>HERE</a:t>
              </a:r>
              <a:endParaRPr lang="en-US" sz="1200" dirty="0">
                <a:solidFill>
                  <a:schemeClr val="bg1">
                    <a:lumMod val="50000"/>
                  </a:schemeClr>
                </a:solidFill>
              </a:endParaRPr>
            </a:p>
          </p:txBody>
        </p:sp>
      </p:grpSp>
      <p:cxnSp>
        <p:nvCxnSpPr>
          <p:cNvPr id="18" name="Straight Connector 17"/>
          <p:cNvCxnSpPr/>
          <p:nvPr/>
        </p:nvCxnSpPr>
        <p:spPr>
          <a:xfrm>
            <a:off x="848678" y="1458256"/>
            <a:ext cx="5394960" cy="0"/>
          </a:xfrm>
          <a:prstGeom prst="line">
            <a:avLst/>
          </a:prstGeom>
          <a:ln>
            <a:solidFill>
              <a:srgbClr val="CA275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48678" y="6218492"/>
            <a:ext cx="5394960" cy="0"/>
          </a:xfrm>
          <a:prstGeom prst="line">
            <a:avLst/>
          </a:prstGeom>
          <a:ln>
            <a:solidFill>
              <a:srgbClr val="CA275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767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33267" y="787153"/>
            <a:ext cx="5539422" cy="523220"/>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When is my staging date?</a:t>
            </a:r>
            <a:endParaRPr lang="en-GB" sz="2800" dirty="0">
              <a:solidFill>
                <a:srgbClr val="333F48"/>
              </a:solidFill>
              <a:latin typeface="Open Sans" pitchFamily="34" charset="0"/>
              <a:ea typeface="Open Sans" pitchFamily="34" charset="0"/>
              <a:cs typeface="Open Sans" pitchFamily="34" charset="0"/>
            </a:endParaRPr>
          </a:p>
        </p:txBody>
      </p:sp>
      <p:sp>
        <p:nvSpPr>
          <p:cNvPr id="9" name="TextBox 8"/>
          <p:cNvSpPr txBox="1"/>
          <p:nvPr/>
        </p:nvSpPr>
        <p:spPr>
          <a:xfrm>
            <a:off x="960596" y="1688142"/>
            <a:ext cx="5736162" cy="1798078"/>
          </a:xfrm>
          <a:prstGeom prst="rect">
            <a:avLst/>
          </a:prstGeom>
          <a:noFill/>
        </p:spPr>
        <p:txBody>
          <a:bodyPr wrap="square" lIns="104287" tIns="52144" rIns="104287" bIns="52144" rtlCol="0">
            <a:spAutoFit/>
          </a:bodyPr>
          <a:lstStyle/>
          <a:p>
            <a:r>
              <a:rPr lang="en-GB" sz="1200" dirty="0">
                <a:solidFill>
                  <a:srgbClr val="333F48"/>
                </a:solidFill>
                <a:latin typeface="Open Sans" charset="0"/>
                <a:ea typeface="Open Sans" charset="0"/>
                <a:cs typeface="Open Sans" charset="0"/>
              </a:rPr>
              <a:t>As previously mentioned, your staging date depends on the number </a:t>
            </a:r>
            <a:r>
              <a:rPr lang="en-GB" sz="1200" dirty="0" smtClean="0">
                <a:solidFill>
                  <a:srgbClr val="333F48"/>
                </a:solidFill>
                <a:latin typeface="Open Sans" charset="0"/>
                <a:ea typeface="Open Sans" charset="0"/>
                <a:cs typeface="Open Sans" charset="0"/>
              </a:rPr>
              <a:t>              of </a:t>
            </a:r>
            <a:r>
              <a:rPr lang="en-GB" sz="1200" dirty="0" smtClean="0">
                <a:solidFill>
                  <a:srgbClr val="333F48"/>
                </a:solidFill>
                <a:latin typeface="Open Sans" charset="0"/>
                <a:ea typeface="Open Sans" charset="0"/>
                <a:cs typeface="Open Sans" charset="0"/>
              </a:rPr>
              <a:t>people </a:t>
            </a:r>
            <a:r>
              <a:rPr lang="en-GB" sz="1200" dirty="0">
                <a:solidFill>
                  <a:srgbClr val="333F48"/>
                </a:solidFill>
                <a:latin typeface="Open Sans" charset="0"/>
                <a:ea typeface="Open Sans" charset="0"/>
                <a:cs typeface="Open Sans" charset="0"/>
              </a:rPr>
              <a:t>on your largest PAYE scheme as of 1st April 2012</a:t>
            </a:r>
            <a:r>
              <a:rPr lang="en-GB" sz="1200" dirty="0" smtClean="0">
                <a:solidFill>
                  <a:srgbClr val="333F48"/>
                </a:solidFill>
                <a:latin typeface="Open Sans" charset="0"/>
                <a:ea typeface="Open Sans" charset="0"/>
                <a:cs typeface="Open Sans" charset="0"/>
              </a:rPr>
              <a:t>.</a:t>
            </a:r>
          </a:p>
          <a:p>
            <a:endParaRPr lang="en-GB" sz="1200" dirty="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To ensure you know your correct staging date please use the link below </a:t>
            </a:r>
            <a:r>
              <a:rPr lang="en-GB" sz="1200" dirty="0" smtClean="0">
                <a:solidFill>
                  <a:srgbClr val="333F48"/>
                </a:solidFill>
                <a:latin typeface="Open Sans" charset="0"/>
                <a:ea typeface="Open Sans" charset="0"/>
                <a:cs typeface="Open Sans" charset="0"/>
              </a:rPr>
              <a:t>       or </a:t>
            </a:r>
            <a:r>
              <a:rPr lang="en-GB" sz="1200" dirty="0" smtClean="0">
                <a:solidFill>
                  <a:srgbClr val="333F48"/>
                </a:solidFill>
                <a:latin typeface="Open Sans" charset="0"/>
                <a:ea typeface="Open Sans" charset="0"/>
                <a:cs typeface="Open Sans" charset="0"/>
              </a:rPr>
              <a:t>contact The Pensions Regulator customer support.</a:t>
            </a:r>
          </a:p>
          <a:p>
            <a:endParaRPr lang="en-GB" sz="14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hlinkClick r:id="rId2"/>
              </a:rPr>
              <a:t>http://</a:t>
            </a:r>
            <a:r>
              <a:rPr lang="en-GB" sz="1200" dirty="0" smtClean="0">
                <a:solidFill>
                  <a:srgbClr val="333F48"/>
                </a:solidFill>
                <a:latin typeface="Open Sans" charset="0"/>
                <a:ea typeface="Open Sans" charset="0"/>
                <a:cs typeface="Open Sans" charset="0"/>
                <a:hlinkClick r:id="rId2"/>
              </a:rPr>
              <a:t>www.thepensionsregulator.gov.uk/employers/tools/</a:t>
            </a:r>
            <a:r>
              <a:rPr lang="en-GB" sz="1200" dirty="0" smtClean="0">
                <a:solidFill>
                  <a:srgbClr val="333F48"/>
                </a:solidFill>
                <a:latin typeface="Open Sans" charset="0"/>
                <a:ea typeface="Open Sans" charset="0"/>
                <a:cs typeface="Open Sans" charset="0"/>
                <a:hlinkClick r:id="rId2"/>
              </a:rPr>
              <a:t>staging-date.aspx</a:t>
            </a:r>
            <a:endParaRPr lang="en-GB" sz="1200" dirty="0" smtClean="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A basic summary is shown in the tables below.  </a:t>
            </a:r>
            <a:endParaRPr lang="en-GB" sz="1200" dirty="0">
              <a:solidFill>
                <a:srgbClr val="333F48"/>
              </a:solidFill>
              <a:latin typeface="Open Sans" charset="0"/>
              <a:ea typeface="Open Sans" charset="0"/>
              <a:cs typeface="Open Sans"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903" y="3605932"/>
            <a:ext cx="4306689" cy="6252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 name="Group 9"/>
          <p:cNvGrpSpPr/>
          <p:nvPr/>
        </p:nvGrpSpPr>
        <p:grpSpPr>
          <a:xfrm>
            <a:off x="5545714" y="9962759"/>
            <a:ext cx="1816754" cy="541130"/>
            <a:chOff x="678423" y="6042338"/>
            <a:chExt cx="2595363" cy="1088567"/>
          </a:xfrm>
        </p:grpSpPr>
        <p:sp>
          <p:nvSpPr>
            <p:cNvPr id="11" name="Rectangle 10"/>
            <p:cNvSpPr/>
            <p:nvPr/>
          </p:nvSpPr>
          <p:spPr>
            <a:xfrm>
              <a:off x="678423" y="6042338"/>
              <a:ext cx="2595363" cy="1088567"/>
            </a:xfrm>
            <a:prstGeom prst="rect">
              <a:avLst/>
            </a:prstGeom>
            <a:noFill/>
            <a:ln>
              <a:solidFill>
                <a:srgbClr val="CA2755"/>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836196" y="6162408"/>
              <a:ext cx="2279819" cy="928711"/>
            </a:xfrm>
            <a:prstGeom prst="rect">
              <a:avLst/>
            </a:prstGeom>
            <a:noFill/>
          </p:spPr>
          <p:txBody>
            <a:bodyPr wrap="square" rtlCol="0">
              <a:spAutoFit/>
            </a:bodyPr>
            <a:lstStyle/>
            <a:p>
              <a:pPr algn="ctr"/>
              <a:r>
                <a:rPr lang="en-US" sz="1200" dirty="0" smtClean="0">
                  <a:solidFill>
                    <a:schemeClr val="bg1">
                      <a:lumMod val="50000"/>
                    </a:schemeClr>
                  </a:solidFill>
                </a:rPr>
                <a:t>YOUR LOGO</a:t>
              </a:r>
            </a:p>
            <a:p>
              <a:pPr algn="ctr"/>
              <a:r>
                <a:rPr lang="en-US" sz="1200" dirty="0" smtClean="0">
                  <a:solidFill>
                    <a:schemeClr val="bg1">
                      <a:lumMod val="50000"/>
                    </a:schemeClr>
                  </a:solidFill>
                </a:rPr>
                <a:t>HERE</a:t>
              </a:r>
              <a:endParaRPr lang="en-US" sz="1200" dirty="0">
                <a:solidFill>
                  <a:schemeClr val="bg1">
                    <a:lumMod val="50000"/>
                  </a:schemeClr>
                </a:solidFill>
              </a:endParaRPr>
            </a:p>
          </p:txBody>
        </p:sp>
      </p:grpSp>
      <p:cxnSp>
        <p:nvCxnSpPr>
          <p:cNvPr id="14" name="Straight Connector 13"/>
          <p:cNvCxnSpPr/>
          <p:nvPr/>
        </p:nvCxnSpPr>
        <p:spPr>
          <a:xfrm>
            <a:off x="848678" y="1454782"/>
            <a:ext cx="5394960" cy="0"/>
          </a:xfrm>
          <a:prstGeom prst="line">
            <a:avLst/>
          </a:prstGeom>
          <a:ln>
            <a:solidFill>
              <a:srgbClr val="CA275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360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78870" y="1680286"/>
            <a:ext cx="5078362" cy="5460617"/>
          </a:xfrm>
          <a:prstGeom prst="rect">
            <a:avLst/>
          </a:prstGeom>
          <a:noFill/>
        </p:spPr>
        <p:txBody>
          <a:bodyPr wrap="square" lIns="104287" tIns="52144" rIns="104287" bIns="52144" rtlCol="0">
            <a:spAutoFit/>
          </a:bodyPr>
          <a:lstStyle/>
          <a:p>
            <a:r>
              <a:rPr lang="en-GB" sz="1200" b="1" dirty="0">
                <a:solidFill>
                  <a:srgbClr val="333F48"/>
                </a:solidFill>
                <a:latin typeface="Open Sans" charset="0"/>
                <a:ea typeface="Open Sans" charset="0"/>
                <a:cs typeface="Open Sans" charset="0"/>
              </a:rPr>
              <a:t>Postponement allows the employer to postpone the automatic enrolment process for up to 3 months. This can be for</a:t>
            </a:r>
            <a:r>
              <a:rPr lang="en-GB" sz="1200" b="1" dirty="0" smtClean="0">
                <a:solidFill>
                  <a:srgbClr val="333F48"/>
                </a:solidFill>
                <a:latin typeface="Open Sans" charset="0"/>
                <a:ea typeface="Open Sans" charset="0"/>
                <a:cs typeface="Open Sans" charset="0"/>
              </a:rPr>
              <a:t>:</a:t>
            </a:r>
          </a:p>
          <a:p>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dirty="0">
                <a:solidFill>
                  <a:srgbClr val="333F48"/>
                </a:solidFill>
                <a:latin typeface="Open Sans" charset="0"/>
                <a:ea typeface="Open Sans" charset="0"/>
                <a:cs typeface="Open Sans" charset="0"/>
              </a:rPr>
              <a:t>All employees (can only be postponed at staging date)</a:t>
            </a:r>
          </a:p>
          <a:p>
            <a:pPr marL="171450" indent="-171450">
              <a:buFont typeface="Arial" pitchFamily="34" charset="0"/>
              <a:buChar char="•"/>
            </a:pPr>
            <a:r>
              <a:rPr lang="en-GB" sz="1200" dirty="0">
                <a:solidFill>
                  <a:srgbClr val="333F48"/>
                </a:solidFill>
                <a:latin typeface="Open Sans" charset="0"/>
                <a:ea typeface="Open Sans" charset="0"/>
                <a:cs typeface="Open Sans" charset="0"/>
              </a:rPr>
              <a:t>Selected individuals (can be postponed at staging date or when they trigger automatic enrolment)</a:t>
            </a:r>
          </a:p>
          <a:p>
            <a:pPr marL="171450" indent="-171450">
              <a:buFont typeface="Arial" pitchFamily="34" charset="0"/>
              <a:buChar char="•"/>
            </a:pPr>
            <a:r>
              <a:rPr lang="en-GB" sz="1200" dirty="0">
                <a:solidFill>
                  <a:srgbClr val="333F48"/>
                </a:solidFill>
                <a:latin typeface="Open Sans" charset="0"/>
                <a:ea typeface="Open Sans" charset="0"/>
                <a:cs typeface="Open Sans" charset="0"/>
              </a:rPr>
              <a:t>Groups of employees e.g. new starters (can be postponed at staging date or when they trigger automatic enrolment</a:t>
            </a:r>
            <a:r>
              <a:rPr lang="en-GB" sz="1200" dirty="0" smtClean="0">
                <a:solidFill>
                  <a:srgbClr val="333F48"/>
                </a:solidFill>
                <a:latin typeface="Open Sans" charset="0"/>
                <a:ea typeface="Open Sans" charset="0"/>
                <a:cs typeface="Open Sans" charset="0"/>
              </a:rPr>
              <a:t>)</a:t>
            </a:r>
          </a:p>
          <a:p>
            <a:endParaRPr lang="en-GB" sz="1200" dirty="0">
              <a:solidFill>
                <a:srgbClr val="333F48"/>
              </a:solidFill>
              <a:latin typeface="Open Sans" charset="0"/>
              <a:ea typeface="Open Sans" charset="0"/>
              <a:cs typeface="Open Sans" charset="0"/>
            </a:endParaRPr>
          </a:p>
          <a:p>
            <a:r>
              <a:rPr lang="en-GB" sz="1200" b="1" dirty="0">
                <a:solidFill>
                  <a:srgbClr val="333F48"/>
                </a:solidFill>
                <a:latin typeface="Open Sans" charset="0"/>
                <a:ea typeface="Open Sans" charset="0"/>
                <a:cs typeface="Open Sans" charset="0"/>
              </a:rPr>
              <a:t>Why would employers choose to use postponement</a:t>
            </a:r>
            <a:r>
              <a:rPr lang="en-GB" sz="1200" b="1" dirty="0" smtClean="0">
                <a:solidFill>
                  <a:srgbClr val="333F48"/>
                </a:solidFill>
                <a:latin typeface="Open Sans" charset="0"/>
                <a:ea typeface="Open Sans" charset="0"/>
                <a:cs typeface="Open Sans" charset="0"/>
              </a:rPr>
              <a:t>?</a:t>
            </a:r>
          </a:p>
          <a:p>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dirty="0" smtClean="0">
                <a:solidFill>
                  <a:srgbClr val="333F48"/>
                </a:solidFill>
                <a:latin typeface="Open Sans" charset="0"/>
                <a:ea typeface="Open Sans" charset="0"/>
                <a:cs typeface="Open Sans" charset="0"/>
              </a:rPr>
              <a:t>Bring </a:t>
            </a:r>
            <a:r>
              <a:rPr lang="en-GB" sz="1200" dirty="0">
                <a:solidFill>
                  <a:srgbClr val="333F48"/>
                </a:solidFill>
                <a:latin typeface="Open Sans" charset="0"/>
                <a:ea typeface="Open Sans" charset="0"/>
                <a:cs typeface="Open Sans" charset="0"/>
              </a:rPr>
              <a:t>the </a:t>
            </a:r>
            <a:r>
              <a:rPr lang="en-GB" sz="1200" dirty="0" smtClean="0">
                <a:solidFill>
                  <a:srgbClr val="333F48"/>
                </a:solidFill>
                <a:latin typeface="Open Sans" charset="0"/>
                <a:ea typeface="Open Sans" charset="0"/>
                <a:cs typeface="Open Sans" charset="0"/>
              </a:rPr>
              <a:t>automatic enrolment </a:t>
            </a:r>
            <a:r>
              <a:rPr lang="en-GB" sz="1200" dirty="0">
                <a:solidFill>
                  <a:srgbClr val="333F48"/>
                </a:solidFill>
                <a:latin typeface="Open Sans" charset="0"/>
                <a:ea typeface="Open Sans" charset="0"/>
                <a:cs typeface="Open Sans" charset="0"/>
              </a:rPr>
              <a:t>process in line with their payroll </a:t>
            </a:r>
            <a:r>
              <a:rPr lang="en-GB" sz="1200" dirty="0" smtClean="0">
                <a:solidFill>
                  <a:srgbClr val="333F48"/>
                </a:solidFill>
                <a:latin typeface="Open Sans" charset="0"/>
                <a:ea typeface="Open Sans" charset="0"/>
                <a:cs typeface="Open Sans" charset="0"/>
              </a:rPr>
              <a:t>process.</a:t>
            </a: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dirty="0" smtClean="0">
                <a:solidFill>
                  <a:srgbClr val="333F48"/>
                </a:solidFill>
                <a:latin typeface="Open Sans" charset="0"/>
                <a:ea typeface="Open Sans" charset="0"/>
                <a:cs typeface="Open Sans" charset="0"/>
              </a:rPr>
              <a:t>Provide </a:t>
            </a:r>
            <a:r>
              <a:rPr lang="en-GB" sz="1200" dirty="0">
                <a:solidFill>
                  <a:srgbClr val="333F48"/>
                </a:solidFill>
                <a:latin typeface="Open Sans" charset="0"/>
                <a:ea typeface="Open Sans" charset="0"/>
                <a:cs typeface="Open Sans" charset="0"/>
              </a:rPr>
              <a:t>a method of avoiding a spike in income for those who would usually not qualify for </a:t>
            </a:r>
            <a:r>
              <a:rPr lang="en-GB" sz="1200" dirty="0" smtClean="0">
                <a:solidFill>
                  <a:srgbClr val="333F48"/>
                </a:solidFill>
                <a:latin typeface="Open Sans" charset="0"/>
                <a:ea typeface="Open Sans" charset="0"/>
                <a:cs typeface="Open Sans" charset="0"/>
              </a:rPr>
              <a:t>automatic enrolment.</a:t>
            </a: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dirty="0" smtClean="0">
                <a:solidFill>
                  <a:srgbClr val="333F48"/>
                </a:solidFill>
                <a:latin typeface="Open Sans" charset="0"/>
                <a:ea typeface="Open Sans" charset="0"/>
                <a:cs typeface="Open Sans" charset="0"/>
              </a:rPr>
              <a:t>Provide </a:t>
            </a:r>
            <a:r>
              <a:rPr lang="en-GB" sz="1200" dirty="0">
                <a:solidFill>
                  <a:srgbClr val="333F48"/>
                </a:solidFill>
                <a:latin typeface="Open Sans" charset="0"/>
                <a:ea typeface="Open Sans" charset="0"/>
                <a:cs typeface="Open Sans" charset="0"/>
              </a:rPr>
              <a:t>a method of </a:t>
            </a:r>
            <a:r>
              <a:rPr lang="en-GB" sz="1200" dirty="0" smtClean="0">
                <a:solidFill>
                  <a:srgbClr val="333F48"/>
                </a:solidFill>
                <a:latin typeface="Open Sans" charset="0"/>
                <a:ea typeface="Open Sans" charset="0"/>
                <a:cs typeface="Open Sans" charset="0"/>
              </a:rPr>
              <a:t>leaving </a:t>
            </a:r>
            <a:r>
              <a:rPr lang="en-GB" sz="1200" dirty="0">
                <a:solidFill>
                  <a:srgbClr val="333F48"/>
                </a:solidFill>
                <a:latin typeface="Open Sans" charset="0"/>
                <a:ea typeface="Open Sans" charset="0"/>
                <a:cs typeface="Open Sans" charset="0"/>
              </a:rPr>
              <a:t>seasonal workers </a:t>
            </a:r>
            <a:r>
              <a:rPr lang="en-GB" sz="1200" dirty="0" smtClean="0">
                <a:solidFill>
                  <a:srgbClr val="333F48"/>
                </a:solidFill>
                <a:latin typeface="Open Sans" charset="0"/>
                <a:ea typeface="Open Sans" charset="0"/>
                <a:cs typeface="Open Sans" charset="0"/>
              </a:rPr>
              <a:t>out from </a:t>
            </a:r>
            <a:r>
              <a:rPr lang="en-GB" sz="1200" dirty="0">
                <a:solidFill>
                  <a:srgbClr val="333F48"/>
                </a:solidFill>
                <a:latin typeface="Open Sans" charset="0"/>
                <a:ea typeface="Open Sans" charset="0"/>
                <a:cs typeface="Open Sans" charset="0"/>
              </a:rPr>
              <a:t>the </a:t>
            </a:r>
            <a:r>
              <a:rPr lang="en-GB" sz="1200" dirty="0" smtClean="0">
                <a:solidFill>
                  <a:srgbClr val="333F48"/>
                </a:solidFill>
                <a:latin typeface="Open Sans" charset="0"/>
                <a:ea typeface="Open Sans" charset="0"/>
                <a:cs typeface="Open Sans" charset="0"/>
              </a:rPr>
              <a:t>process.</a:t>
            </a: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dirty="0" smtClean="0">
                <a:solidFill>
                  <a:srgbClr val="333F48"/>
                </a:solidFill>
                <a:latin typeface="Open Sans" charset="0"/>
                <a:ea typeface="Open Sans" charset="0"/>
                <a:cs typeface="Open Sans" charset="0"/>
              </a:rPr>
              <a:t>Some </a:t>
            </a:r>
            <a:r>
              <a:rPr lang="en-GB" sz="1200" dirty="0">
                <a:solidFill>
                  <a:srgbClr val="333F48"/>
                </a:solidFill>
                <a:latin typeface="Open Sans" charset="0"/>
                <a:ea typeface="Open Sans" charset="0"/>
                <a:cs typeface="Open Sans" charset="0"/>
              </a:rPr>
              <a:t>employers are using postponement to give themselves more time to </a:t>
            </a:r>
            <a:r>
              <a:rPr lang="en-GB" sz="1200" dirty="0" smtClean="0">
                <a:solidFill>
                  <a:srgbClr val="333F48"/>
                </a:solidFill>
                <a:latin typeface="Open Sans" charset="0"/>
                <a:ea typeface="Open Sans" charset="0"/>
                <a:cs typeface="Open Sans" charset="0"/>
              </a:rPr>
              <a:t>prepare.</a:t>
            </a:r>
          </a:p>
          <a:p>
            <a:endParaRPr lang="en-GB" sz="1200" dirty="0">
              <a:solidFill>
                <a:srgbClr val="333F48"/>
              </a:solidFill>
              <a:latin typeface="Open Sans" charset="0"/>
              <a:ea typeface="Open Sans" charset="0"/>
              <a:cs typeface="Open Sans" charset="0"/>
            </a:endParaRPr>
          </a:p>
          <a:p>
            <a:r>
              <a:rPr lang="en-GB" sz="1200" b="1" dirty="0">
                <a:solidFill>
                  <a:srgbClr val="333F48"/>
                </a:solidFill>
                <a:latin typeface="Open Sans" charset="0"/>
                <a:ea typeface="Open Sans" charset="0"/>
                <a:cs typeface="Open Sans" charset="0"/>
              </a:rPr>
              <a:t>Postponement </a:t>
            </a:r>
            <a:r>
              <a:rPr lang="en-GB" sz="1200" b="1" dirty="0" smtClean="0">
                <a:solidFill>
                  <a:srgbClr val="333F48"/>
                </a:solidFill>
                <a:latin typeface="Open Sans" charset="0"/>
                <a:ea typeface="Open Sans" charset="0"/>
                <a:cs typeface="Open Sans" charset="0"/>
              </a:rPr>
              <a:t>Rules</a:t>
            </a:r>
          </a:p>
          <a:p>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dirty="0" smtClean="0">
                <a:solidFill>
                  <a:srgbClr val="333F48"/>
                </a:solidFill>
                <a:latin typeface="Open Sans" charset="0"/>
                <a:ea typeface="Open Sans" charset="0"/>
                <a:cs typeface="Open Sans" charset="0"/>
              </a:rPr>
              <a:t>If </a:t>
            </a:r>
            <a:r>
              <a:rPr lang="en-GB" sz="1200" dirty="0">
                <a:solidFill>
                  <a:srgbClr val="333F48"/>
                </a:solidFill>
                <a:latin typeface="Open Sans" charset="0"/>
                <a:ea typeface="Open Sans" charset="0"/>
                <a:cs typeface="Open Sans" charset="0"/>
              </a:rPr>
              <a:t>an employer wants to use postponement they must issue the employee with a </a:t>
            </a:r>
            <a:r>
              <a:rPr lang="en-GB" sz="1200" dirty="0" smtClean="0">
                <a:solidFill>
                  <a:srgbClr val="333F48"/>
                </a:solidFill>
                <a:latin typeface="Open Sans" charset="0"/>
                <a:ea typeface="Open Sans" charset="0"/>
                <a:cs typeface="Open Sans" charset="0"/>
              </a:rPr>
              <a:t>tailored postponement notice or a “General Notice”.</a:t>
            </a:r>
            <a:endParaRPr lang="en-GB" sz="1200" dirty="0">
              <a:solidFill>
                <a:srgbClr val="333F48"/>
              </a:solidFill>
              <a:latin typeface="Open Sans" charset="0"/>
              <a:ea typeface="Open Sans" charset="0"/>
              <a:cs typeface="Open Sans" charset="0"/>
            </a:endParaRPr>
          </a:p>
          <a:p>
            <a:pPr marL="171450" indent="-171450">
              <a:buFont typeface="Arial" pitchFamily="34" charset="0"/>
              <a:buChar char="•"/>
            </a:pPr>
            <a:r>
              <a:rPr lang="en-GB" sz="1200" dirty="0" smtClean="0">
                <a:solidFill>
                  <a:srgbClr val="333F48"/>
                </a:solidFill>
                <a:latin typeface="Open Sans" charset="0"/>
                <a:ea typeface="Open Sans" charset="0"/>
                <a:cs typeface="Open Sans" charset="0"/>
              </a:rPr>
              <a:t>The </a:t>
            </a:r>
            <a:r>
              <a:rPr lang="en-GB" sz="1200" dirty="0">
                <a:solidFill>
                  <a:srgbClr val="333F48"/>
                </a:solidFill>
                <a:latin typeface="Open Sans" charset="0"/>
                <a:ea typeface="Open Sans" charset="0"/>
                <a:cs typeface="Open Sans" charset="0"/>
              </a:rPr>
              <a:t>employer needs to decide on the ‘deferral date’.  </a:t>
            </a:r>
          </a:p>
          <a:p>
            <a:pPr marL="171450" indent="-171450">
              <a:buFont typeface="Arial" pitchFamily="34" charset="0"/>
              <a:buChar char="•"/>
            </a:pPr>
            <a:r>
              <a:rPr lang="en-GB" sz="1200" dirty="0" smtClean="0">
                <a:solidFill>
                  <a:srgbClr val="333F48"/>
                </a:solidFill>
                <a:latin typeface="Open Sans" charset="0"/>
                <a:ea typeface="Open Sans" charset="0"/>
                <a:cs typeface="Open Sans" charset="0"/>
              </a:rPr>
              <a:t>“</a:t>
            </a:r>
            <a:r>
              <a:rPr lang="en-GB" sz="1200" dirty="0">
                <a:solidFill>
                  <a:srgbClr val="333F48"/>
                </a:solidFill>
                <a:latin typeface="Open Sans" charset="0"/>
                <a:ea typeface="Open Sans" charset="0"/>
                <a:cs typeface="Open Sans" charset="0"/>
              </a:rPr>
              <a:t>General Notice A” can be used to serve all employees.</a:t>
            </a: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p:txBody>
      </p:sp>
      <p:grpSp>
        <p:nvGrpSpPr>
          <p:cNvPr id="10" name="Group 9"/>
          <p:cNvGrpSpPr/>
          <p:nvPr/>
        </p:nvGrpSpPr>
        <p:grpSpPr>
          <a:xfrm>
            <a:off x="5545714" y="9962759"/>
            <a:ext cx="1816754" cy="541130"/>
            <a:chOff x="678423" y="6042338"/>
            <a:chExt cx="2595363" cy="1088567"/>
          </a:xfrm>
        </p:grpSpPr>
        <p:sp>
          <p:nvSpPr>
            <p:cNvPr id="11" name="Rectangle 10"/>
            <p:cNvSpPr/>
            <p:nvPr/>
          </p:nvSpPr>
          <p:spPr>
            <a:xfrm>
              <a:off x="678423" y="6042338"/>
              <a:ext cx="2595363" cy="1088567"/>
            </a:xfrm>
            <a:prstGeom prst="rect">
              <a:avLst/>
            </a:prstGeom>
            <a:noFill/>
            <a:ln>
              <a:solidFill>
                <a:srgbClr val="CA2755"/>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836196" y="6162408"/>
              <a:ext cx="2279819" cy="928711"/>
            </a:xfrm>
            <a:prstGeom prst="rect">
              <a:avLst/>
            </a:prstGeom>
            <a:noFill/>
          </p:spPr>
          <p:txBody>
            <a:bodyPr wrap="square" rtlCol="0">
              <a:spAutoFit/>
            </a:bodyPr>
            <a:lstStyle/>
            <a:p>
              <a:pPr algn="ctr"/>
              <a:r>
                <a:rPr lang="en-US" sz="1200" dirty="0" smtClean="0">
                  <a:solidFill>
                    <a:schemeClr val="bg1">
                      <a:lumMod val="50000"/>
                    </a:schemeClr>
                  </a:solidFill>
                </a:rPr>
                <a:t>YOUR LOGO</a:t>
              </a:r>
            </a:p>
            <a:p>
              <a:pPr algn="ctr"/>
              <a:r>
                <a:rPr lang="en-US" sz="1200" dirty="0" smtClean="0">
                  <a:solidFill>
                    <a:schemeClr val="bg1">
                      <a:lumMod val="50000"/>
                    </a:schemeClr>
                  </a:solidFill>
                </a:rPr>
                <a:t>HERE</a:t>
              </a:r>
              <a:endParaRPr lang="en-US" sz="1200" dirty="0">
                <a:solidFill>
                  <a:schemeClr val="bg1">
                    <a:lumMod val="50000"/>
                  </a:schemeClr>
                </a:solidFill>
              </a:endParaRPr>
            </a:p>
          </p:txBody>
        </p:sp>
      </p:grpSp>
      <p:sp>
        <p:nvSpPr>
          <p:cNvPr id="8" name="TextBox 7"/>
          <p:cNvSpPr txBox="1"/>
          <p:nvPr/>
        </p:nvSpPr>
        <p:spPr>
          <a:xfrm>
            <a:off x="733267" y="787153"/>
            <a:ext cx="5539422" cy="523220"/>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What </a:t>
            </a:r>
            <a:r>
              <a:rPr lang="en-GB" sz="2800" dirty="0" smtClean="0">
                <a:solidFill>
                  <a:srgbClr val="333F48"/>
                </a:solidFill>
                <a:latin typeface="Open Sans" pitchFamily="34" charset="0"/>
                <a:ea typeface="Open Sans" pitchFamily="34" charset="0"/>
                <a:cs typeface="Open Sans" pitchFamily="34" charset="0"/>
              </a:rPr>
              <a:t>is </a:t>
            </a:r>
            <a:r>
              <a:rPr lang="en-GB" sz="2800" dirty="0" smtClean="0">
                <a:solidFill>
                  <a:srgbClr val="333F48"/>
                </a:solidFill>
                <a:latin typeface="Open Sans" pitchFamily="34" charset="0"/>
                <a:ea typeface="Open Sans" pitchFamily="34" charset="0"/>
                <a:cs typeface="Open Sans" pitchFamily="34" charset="0"/>
              </a:rPr>
              <a:t>postponement?</a:t>
            </a:r>
            <a:endParaRPr lang="en-GB" sz="2800" dirty="0">
              <a:solidFill>
                <a:srgbClr val="333F48"/>
              </a:solidFill>
              <a:latin typeface="Open Sans" pitchFamily="34" charset="0"/>
              <a:ea typeface="Open Sans" pitchFamily="34" charset="0"/>
              <a:cs typeface="Open Sans" pitchFamily="34" charset="0"/>
            </a:endParaRPr>
          </a:p>
        </p:txBody>
      </p:sp>
      <p:cxnSp>
        <p:nvCxnSpPr>
          <p:cNvPr id="9" name="Straight Connector 8"/>
          <p:cNvCxnSpPr/>
          <p:nvPr/>
        </p:nvCxnSpPr>
        <p:spPr>
          <a:xfrm>
            <a:off x="848678" y="1454782"/>
            <a:ext cx="5394960" cy="0"/>
          </a:xfrm>
          <a:prstGeom prst="line">
            <a:avLst/>
          </a:prstGeom>
          <a:ln>
            <a:solidFill>
              <a:srgbClr val="CA275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006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p:nvPr/>
        </p:nvPicPr>
        <p:blipFill>
          <a:blip r:embed="rId2" cstate="print">
            <a:extLst>
              <a:ext uri="{28A0092B-C50C-407E-A947-70E740481C1C}">
                <a14:useLocalDpi xmlns:a14="http://schemas.microsoft.com/office/drawing/2010/main" val="0"/>
              </a:ext>
            </a:extLst>
          </a:blip>
          <a:stretch>
            <a:fillRect/>
          </a:stretch>
        </p:blipFill>
        <p:spPr>
          <a:xfrm>
            <a:off x="392848" y="2557323"/>
            <a:ext cx="1513205" cy="1513205"/>
          </a:xfrm>
          <a:prstGeom prst="rect">
            <a:avLst/>
          </a:prstGeom>
        </p:spPr>
      </p:pic>
      <p:sp>
        <p:nvSpPr>
          <p:cNvPr id="10" name="Rounded Rectangular Callout 9"/>
          <p:cNvSpPr/>
          <p:nvPr/>
        </p:nvSpPr>
        <p:spPr>
          <a:xfrm>
            <a:off x="1739683" y="1729283"/>
            <a:ext cx="2780665" cy="1322070"/>
          </a:xfrm>
          <a:prstGeom prst="wedgeRoundRectCallout">
            <a:avLst>
              <a:gd name="adj1" fmla="val -59870"/>
              <a:gd name="adj2" fmla="val 38398"/>
              <a:gd name="adj3" fmla="val 16667"/>
            </a:avLst>
          </a:prstGeom>
          <a:solidFill>
            <a:srgbClr val="4F81B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400" b="1" dirty="0" smtClean="0">
                <a:solidFill>
                  <a:srgbClr val="FFFFFF"/>
                </a:solidFill>
                <a:effectLst/>
                <a:latin typeface="Calibri"/>
                <a:ea typeface="Calibri"/>
                <a:cs typeface="Times New Roman"/>
              </a:rPr>
              <a:t/>
            </a:r>
            <a:br>
              <a:rPr lang="en-GB" sz="1400" b="1" dirty="0" smtClean="0">
                <a:solidFill>
                  <a:srgbClr val="FFFFFF"/>
                </a:solidFill>
                <a:effectLst/>
                <a:latin typeface="Calibri"/>
                <a:ea typeface="Calibri"/>
                <a:cs typeface="Times New Roman"/>
              </a:rPr>
            </a:br>
            <a:r>
              <a:rPr lang="en-GB" sz="1400" b="1" dirty="0" smtClean="0">
                <a:solidFill>
                  <a:srgbClr val="FFFFFF"/>
                </a:solidFill>
                <a:effectLst/>
                <a:latin typeface="Calibri"/>
                <a:ea typeface="Calibri"/>
                <a:cs typeface="Times New Roman"/>
              </a:rPr>
              <a:t>Joe </a:t>
            </a:r>
            <a:r>
              <a:rPr lang="en-GB" sz="1400" b="1" dirty="0">
                <a:solidFill>
                  <a:srgbClr val="FFFFFF"/>
                </a:solidFill>
                <a:effectLst/>
                <a:latin typeface="Calibri"/>
                <a:ea typeface="Calibri"/>
                <a:cs typeface="Times New Roman"/>
              </a:rPr>
              <a:t>is a new employee. His probation period is 3 months. Can postponement be used for new employees?</a:t>
            </a:r>
            <a:endParaRPr lang="en-GB" sz="1100" dirty="0">
              <a:effectLst/>
              <a:latin typeface="Calibri"/>
              <a:ea typeface="Calibri"/>
              <a:cs typeface="Times New Roman"/>
            </a:endParaRPr>
          </a:p>
          <a:p>
            <a:pPr algn="ctr">
              <a:lnSpc>
                <a:spcPct val="115000"/>
              </a:lnSpc>
              <a:spcAft>
                <a:spcPts val="1000"/>
              </a:spcAft>
            </a:pPr>
            <a:r>
              <a:rPr lang="en-GB" sz="1100" i="1" dirty="0">
                <a:effectLst/>
                <a:latin typeface="Calibri"/>
                <a:ea typeface="Calibri"/>
                <a:cs typeface="Times New Roman"/>
              </a:rPr>
              <a:t> </a:t>
            </a:r>
            <a:endParaRPr lang="en-GB" sz="1100" dirty="0">
              <a:effectLst/>
              <a:latin typeface="Calibri"/>
              <a:ea typeface="Calibri"/>
              <a:cs typeface="Times New Roman"/>
            </a:endParaRPr>
          </a:p>
        </p:txBody>
      </p:sp>
      <p:pic>
        <p:nvPicPr>
          <p:cNvPr id="11" name="Picture 10"/>
          <p:cNvPicPr/>
          <p:nvPr/>
        </p:nvPicPr>
        <p:blipFill>
          <a:blip r:embed="rId3" cstate="print">
            <a:extLst>
              <a:ext uri="{28A0092B-C50C-407E-A947-70E740481C1C}">
                <a14:useLocalDpi xmlns:a14="http://schemas.microsoft.com/office/drawing/2010/main" val="0"/>
              </a:ext>
            </a:extLst>
          </a:blip>
          <a:stretch>
            <a:fillRect/>
          </a:stretch>
        </p:blipFill>
        <p:spPr>
          <a:xfrm>
            <a:off x="5456180" y="2614472"/>
            <a:ext cx="1852930" cy="1852930"/>
          </a:xfrm>
          <a:prstGeom prst="rect">
            <a:avLst/>
          </a:prstGeom>
        </p:spPr>
      </p:pic>
      <p:sp>
        <p:nvSpPr>
          <p:cNvPr id="12" name="Rounded Rectangular Callout 11"/>
          <p:cNvSpPr/>
          <p:nvPr/>
        </p:nvSpPr>
        <p:spPr>
          <a:xfrm>
            <a:off x="2890780" y="2930702"/>
            <a:ext cx="2755900" cy="1104265"/>
          </a:xfrm>
          <a:prstGeom prst="wedgeRoundRectCallout">
            <a:avLst>
              <a:gd name="adj1" fmla="val 62196"/>
              <a:gd name="adj2" fmla="val 29186"/>
              <a:gd name="adj3" fmla="val 16667"/>
            </a:avLst>
          </a:prstGeom>
          <a:solidFill>
            <a:srgbClr val="9BBB59"/>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400" b="1" dirty="0" smtClean="0">
                <a:solidFill>
                  <a:srgbClr val="FFFFFF"/>
                </a:solidFill>
                <a:effectLst/>
                <a:latin typeface="Calibri"/>
                <a:ea typeface="Calibri"/>
                <a:cs typeface="Times New Roman"/>
              </a:rPr>
              <a:t/>
            </a:r>
            <a:br>
              <a:rPr lang="en-GB" sz="1400" b="1" dirty="0" smtClean="0">
                <a:solidFill>
                  <a:srgbClr val="FFFFFF"/>
                </a:solidFill>
                <a:effectLst/>
                <a:latin typeface="Calibri"/>
                <a:ea typeface="Calibri"/>
                <a:cs typeface="Times New Roman"/>
              </a:rPr>
            </a:br>
            <a:r>
              <a:rPr lang="en-GB" sz="1400" b="1" dirty="0" smtClean="0">
                <a:solidFill>
                  <a:srgbClr val="FFFFFF"/>
                </a:solidFill>
                <a:effectLst/>
                <a:latin typeface="Calibri"/>
                <a:ea typeface="Calibri"/>
                <a:cs typeface="Times New Roman"/>
              </a:rPr>
              <a:t>Postponement </a:t>
            </a:r>
            <a:r>
              <a:rPr lang="en-GB" sz="1400" b="1" dirty="0">
                <a:solidFill>
                  <a:srgbClr val="FFFFFF"/>
                </a:solidFill>
                <a:effectLst/>
                <a:latin typeface="Calibri"/>
                <a:ea typeface="Calibri"/>
                <a:cs typeface="Times New Roman"/>
              </a:rPr>
              <a:t>can be used in this situation as long as it is communicated to Joe.</a:t>
            </a:r>
            <a:endParaRPr lang="en-GB" sz="1100" dirty="0">
              <a:effectLst/>
              <a:latin typeface="Calibri"/>
              <a:ea typeface="Calibri"/>
              <a:cs typeface="Times New Roman"/>
            </a:endParaRPr>
          </a:p>
          <a:p>
            <a:pPr algn="ctr">
              <a:lnSpc>
                <a:spcPct val="115000"/>
              </a:lnSpc>
              <a:spcAft>
                <a:spcPts val="1000"/>
              </a:spcAft>
            </a:pPr>
            <a:r>
              <a:rPr lang="en-GB" sz="1100" dirty="0">
                <a:effectLst/>
                <a:latin typeface="Calibri"/>
                <a:ea typeface="Calibri"/>
                <a:cs typeface="Times New Roman"/>
              </a:rPr>
              <a:t> </a:t>
            </a:r>
          </a:p>
        </p:txBody>
      </p:sp>
      <p:sp>
        <p:nvSpPr>
          <p:cNvPr id="13" name="Text Box 175"/>
          <p:cNvSpPr txBox="1"/>
          <p:nvPr/>
        </p:nvSpPr>
        <p:spPr>
          <a:xfrm>
            <a:off x="6111500" y="2742107"/>
            <a:ext cx="635000" cy="37020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1800" b="1">
                <a:solidFill>
                  <a:srgbClr val="9BBB59"/>
                </a:solidFill>
                <a:effectLst/>
                <a:latin typeface="Calibri"/>
                <a:ea typeface="Calibri"/>
                <a:cs typeface="Times New Roman"/>
              </a:rPr>
              <a:t>Yes</a:t>
            </a:r>
            <a:endParaRPr lang="en-GB" sz="1100">
              <a:effectLst/>
              <a:latin typeface="Calibri"/>
              <a:ea typeface="Calibri"/>
              <a:cs typeface="Times New Roman"/>
            </a:endParaRPr>
          </a:p>
        </p:txBody>
      </p:sp>
      <p:pic>
        <p:nvPicPr>
          <p:cNvPr id="14" name="Picture 13"/>
          <p:cNvPicPr/>
          <p:nvPr/>
        </p:nvPicPr>
        <p:blipFill>
          <a:blip r:embed="rId2" cstate="print">
            <a:extLst>
              <a:ext uri="{28A0092B-C50C-407E-A947-70E740481C1C}">
                <a14:useLocalDpi xmlns:a14="http://schemas.microsoft.com/office/drawing/2010/main" val="0"/>
              </a:ext>
            </a:extLst>
          </a:blip>
          <a:stretch>
            <a:fillRect/>
          </a:stretch>
        </p:blipFill>
        <p:spPr>
          <a:xfrm>
            <a:off x="484923" y="4875073"/>
            <a:ext cx="1513205" cy="1513205"/>
          </a:xfrm>
          <a:prstGeom prst="rect">
            <a:avLst/>
          </a:prstGeom>
        </p:spPr>
      </p:pic>
      <p:sp>
        <p:nvSpPr>
          <p:cNvPr id="15" name="Rounded Rectangular Callout 14"/>
          <p:cNvSpPr/>
          <p:nvPr/>
        </p:nvSpPr>
        <p:spPr>
          <a:xfrm>
            <a:off x="1831758" y="4215308"/>
            <a:ext cx="2292350" cy="1024255"/>
          </a:xfrm>
          <a:prstGeom prst="wedgeRoundRectCallout">
            <a:avLst>
              <a:gd name="adj1" fmla="val -59870"/>
              <a:gd name="adj2" fmla="val 38398"/>
              <a:gd name="adj3" fmla="val 16667"/>
            </a:avLst>
          </a:prstGeom>
          <a:solidFill>
            <a:srgbClr val="4F81B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400" b="1" dirty="0" smtClean="0">
                <a:solidFill>
                  <a:srgbClr val="FFFFFF"/>
                </a:solidFill>
                <a:effectLst/>
                <a:latin typeface="Calibri"/>
                <a:ea typeface="Calibri"/>
                <a:cs typeface="Times New Roman"/>
              </a:rPr>
              <a:t/>
            </a:r>
            <a:br>
              <a:rPr lang="en-GB" sz="1400" b="1" dirty="0" smtClean="0">
                <a:solidFill>
                  <a:srgbClr val="FFFFFF"/>
                </a:solidFill>
                <a:effectLst/>
                <a:latin typeface="Calibri"/>
                <a:ea typeface="Calibri"/>
                <a:cs typeface="Times New Roman"/>
              </a:rPr>
            </a:br>
            <a:r>
              <a:rPr lang="en-GB" sz="1400" b="1" dirty="0" smtClean="0">
                <a:solidFill>
                  <a:srgbClr val="FFFFFF"/>
                </a:solidFill>
                <a:effectLst/>
                <a:latin typeface="Calibri"/>
                <a:ea typeface="Calibri"/>
                <a:cs typeface="Times New Roman"/>
              </a:rPr>
              <a:t>I </a:t>
            </a:r>
            <a:r>
              <a:rPr lang="en-GB" sz="1400" b="1" dirty="0">
                <a:solidFill>
                  <a:srgbClr val="FFFFFF"/>
                </a:solidFill>
                <a:effectLst/>
                <a:latin typeface="Calibri"/>
                <a:ea typeface="Calibri"/>
                <a:cs typeface="Times New Roman"/>
              </a:rPr>
              <a:t>take on seasonal workers. Can I use postponement?</a:t>
            </a:r>
            <a:endParaRPr lang="en-GB" sz="1100" dirty="0">
              <a:effectLst/>
              <a:latin typeface="Calibri"/>
              <a:ea typeface="Calibri"/>
              <a:cs typeface="Times New Roman"/>
            </a:endParaRPr>
          </a:p>
          <a:p>
            <a:pPr algn="ctr">
              <a:lnSpc>
                <a:spcPct val="115000"/>
              </a:lnSpc>
              <a:spcAft>
                <a:spcPts val="1000"/>
              </a:spcAft>
            </a:pPr>
            <a:r>
              <a:rPr lang="en-GB" sz="1100" dirty="0">
                <a:effectLst/>
                <a:latin typeface="Calibri"/>
                <a:ea typeface="Calibri"/>
                <a:cs typeface="Times New Roman"/>
              </a:rPr>
              <a:t> </a:t>
            </a:r>
          </a:p>
        </p:txBody>
      </p:sp>
      <p:pic>
        <p:nvPicPr>
          <p:cNvPr id="16" name="Picture 15"/>
          <p:cNvPicPr/>
          <p:nvPr/>
        </p:nvPicPr>
        <p:blipFill>
          <a:blip r:embed="rId3" cstate="print">
            <a:extLst>
              <a:ext uri="{28A0092B-C50C-407E-A947-70E740481C1C}">
                <a14:useLocalDpi xmlns:a14="http://schemas.microsoft.com/office/drawing/2010/main" val="0"/>
              </a:ext>
            </a:extLst>
          </a:blip>
          <a:stretch>
            <a:fillRect/>
          </a:stretch>
        </p:blipFill>
        <p:spPr>
          <a:xfrm>
            <a:off x="5185035" y="4859516"/>
            <a:ext cx="1852930" cy="1852930"/>
          </a:xfrm>
          <a:prstGeom prst="rect">
            <a:avLst/>
          </a:prstGeom>
        </p:spPr>
      </p:pic>
      <p:sp>
        <p:nvSpPr>
          <p:cNvPr id="17" name="Rounded Rectangular Callout 16"/>
          <p:cNvSpPr/>
          <p:nvPr/>
        </p:nvSpPr>
        <p:spPr>
          <a:xfrm>
            <a:off x="3222885" y="5023982"/>
            <a:ext cx="2091690" cy="1176655"/>
          </a:xfrm>
          <a:prstGeom prst="wedgeRoundRectCallout">
            <a:avLst>
              <a:gd name="adj1" fmla="val 72206"/>
              <a:gd name="adj2" fmla="val 25722"/>
              <a:gd name="adj3" fmla="val 16667"/>
            </a:avLst>
          </a:prstGeom>
          <a:solidFill>
            <a:srgbClr val="9BBB59"/>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400" b="1" dirty="0" smtClean="0">
                <a:solidFill>
                  <a:srgbClr val="FFFFFF"/>
                </a:solidFill>
                <a:effectLst/>
                <a:latin typeface="Calibri"/>
                <a:ea typeface="Calibri"/>
                <a:cs typeface="Times New Roman"/>
              </a:rPr>
              <a:t/>
            </a:r>
            <a:br>
              <a:rPr lang="en-GB" sz="1400" b="1" dirty="0" smtClean="0">
                <a:solidFill>
                  <a:srgbClr val="FFFFFF"/>
                </a:solidFill>
                <a:effectLst/>
                <a:latin typeface="Calibri"/>
                <a:ea typeface="Calibri"/>
                <a:cs typeface="Times New Roman"/>
              </a:rPr>
            </a:br>
            <a:r>
              <a:rPr lang="en-GB" sz="1400" b="1" dirty="0" smtClean="0">
                <a:solidFill>
                  <a:srgbClr val="FFFFFF"/>
                </a:solidFill>
                <a:effectLst/>
                <a:latin typeface="Calibri"/>
                <a:ea typeface="Calibri"/>
                <a:cs typeface="Times New Roman"/>
              </a:rPr>
              <a:t>Postponement </a:t>
            </a:r>
            <a:r>
              <a:rPr lang="en-GB" sz="1400" b="1" dirty="0">
                <a:solidFill>
                  <a:srgbClr val="FFFFFF"/>
                </a:solidFill>
                <a:effectLst/>
                <a:latin typeface="Calibri"/>
                <a:ea typeface="Calibri"/>
                <a:cs typeface="Times New Roman"/>
              </a:rPr>
              <a:t>can be used in this situation as long as it is communicated.</a:t>
            </a:r>
            <a:endParaRPr lang="en-GB" sz="1100" dirty="0">
              <a:effectLst/>
              <a:latin typeface="Calibri"/>
              <a:ea typeface="Calibri"/>
              <a:cs typeface="Times New Roman"/>
            </a:endParaRPr>
          </a:p>
          <a:p>
            <a:pPr algn="ctr">
              <a:lnSpc>
                <a:spcPct val="115000"/>
              </a:lnSpc>
              <a:spcAft>
                <a:spcPts val="1000"/>
              </a:spcAft>
            </a:pPr>
            <a:r>
              <a:rPr lang="en-GB" sz="1100" dirty="0">
                <a:effectLst/>
                <a:latin typeface="Calibri"/>
                <a:ea typeface="Calibri"/>
                <a:cs typeface="Times New Roman"/>
              </a:rPr>
              <a:t> </a:t>
            </a:r>
          </a:p>
        </p:txBody>
      </p:sp>
      <p:sp>
        <p:nvSpPr>
          <p:cNvPr id="18" name="Text Box 176"/>
          <p:cNvSpPr txBox="1"/>
          <p:nvPr/>
        </p:nvSpPr>
        <p:spPr>
          <a:xfrm>
            <a:off x="5856865" y="5002391"/>
            <a:ext cx="635000" cy="37020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1800" b="1">
                <a:solidFill>
                  <a:srgbClr val="9BBB59"/>
                </a:solidFill>
                <a:effectLst/>
                <a:latin typeface="Calibri"/>
                <a:ea typeface="Calibri"/>
                <a:cs typeface="Times New Roman"/>
              </a:rPr>
              <a:t>Yes</a:t>
            </a:r>
            <a:endParaRPr lang="en-GB" sz="1100">
              <a:effectLst/>
              <a:latin typeface="Calibri"/>
              <a:ea typeface="Calibri"/>
              <a:cs typeface="Times New Roman"/>
            </a:endParaRPr>
          </a:p>
        </p:txBody>
      </p:sp>
      <p:pic>
        <p:nvPicPr>
          <p:cNvPr id="21" name="Picture 20"/>
          <p:cNvPicPr/>
          <p:nvPr/>
        </p:nvPicPr>
        <p:blipFill>
          <a:blip r:embed="rId2" cstate="print">
            <a:extLst>
              <a:ext uri="{28A0092B-C50C-407E-A947-70E740481C1C}">
                <a14:useLocalDpi xmlns:a14="http://schemas.microsoft.com/office/drawing/2010/main" val="0"/>
              </a:ext>
            </a:extLst>
          </a:blip>
          <a:stretch>
            <a:fillRect/>
          </a:stretch>
        </p:blipFill>
        <p:spPr>
          <a:xfrm>
            <a:off x="484922" y="7255053"/>
            <a:ext cx="1513205" cy="1513205"/>
          </a:xfrm>
          <a:prstGeom prst="rect">
            <a:avLst/>
          </a:prstGeom>
        </p:spPr>
      </p:pic>
      <p:sp>
        <p:nvSpPr>
          <p:cNvPr id="22" name="Rounded Rectangular Callout 21"/>
          <p:cNvSpPr/>
          <p:nvPr/>
        </p:nvSpPr>
        <p:spPr>
          <a:xfrm>
            <a:off x="2007017" y="6388278"/>
            <a:ext cx="2708910" cy="1808480"/>
          </a:xfrm>
          <a:prstGeom prst="wedgeRoundRectCallout">
            <a:avLst>
              <a:gd name="adj1" fmla="val -57077"/>
              <a:gd name="adj2" fmla="val 17298"/>
              <a:gd name="adj3" fmla="val 16667"/>
            </a:avLst>
          </a:prstGeom>
          <a:solidFill>
            <a:srgbClr val="4F81B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400" b="1">
                <a:solidFill>
                  <a:srgbClr val="FFFFFF"/>
                </a:solidFill>
                <a:effectLst/>
                <a:latin typeface="Calibri"/>
                <a:ea typeface="Calibri"/>
                <a:cs typeface="Times New Roman"/>
              </a:rPr>
              <a:t>I have already used postponement for Joe. But I have had to extend Joe’s probation period. Can I use postponement again?</a:t>
            </a:r>
            <a:endParaRPr lang="en-GB" sz="1100">
              <a:effectLst/>
              <a:latin typeface="Calibri"/>
              <a:ea typeface="Calibri"/>
              <a:cs typeface="Times New Roman"/>
            </a:endParaRPr>
          </a:p>
          <a:p>
            <a:pPr algn="ctr">
              <a:lnSpc>
                <a:spcPct val="115000"/>
              </a:lnSpc>
              <a:spcAft>
                <a:spcPts val="1000"/>
              </a:spcAft>
            </a:pPr>
            <a:r>
              <a:rPr lang="en-GB" sz="1100">
                <a:effectLst/>
                <a:latin typeface="Calibri"/>
                <a:ea typeface="Calibri"/>
                <a:cs typeface="Times New Roman"/>
              </a:rPr>
              <a:t> </a:t>
            </a:r>
          </a:p>
        </p:txBody>
      </p:sp>
      <p:pic>
        <p:nvPicPr>
          <p:cNvPr id="23" name="Picture 22"/>
          <p:cNvPicPr/>
          <p:nvPr/>
        </p:nvPicPr>
        <p:blipFill>
          <a:blip r:embed="rId3" cstate="print">
            <a:extLst>
              <a:ext uri="{28A0092B-C50C-407E-A947-70E740481C1C}">
                <a14:useLocalDpi xmlns:a14="http://schemas.microsoft.com/office/drawing/2010/main" val="0"/>
              </a:ext>
            </a:extLst>
          </a:blip>
          <a:stretch>
            <a:fillRect/>
          </a:stretch>
        </p:blipFill>
        <p:spPr>
          <a:xfrm>
            <a:off x="5226311" y="7994509"/>
            <a:ext cx="1852930" cy="1852930"/>
          </a:xfrm>
          <a:prstGeom prst="rect">
            <a:avLst/>
          </a:prstGeom>
        </p:spPr>
      </p:pic>
      <p:sp>
        <p:nvSpPr>
          <p:cNvPr id="24" name="Rounded Rectangular Callout 23"/>
          <p:cNvSpPr/>
          <p:nvPr/>
        </p:nvSpPr>
        <p:spPr>
          <a:xfrm>
            <a:off x="2323248" y="7975778"/>
            <a:ext cx="2850516" cy="1439228"/>
          </a:xfrm>
          <a:prstGeom prst="wedgeRoundRectCallout">
            <a:avLst>
              <a:gd name="adj1" fmla="val 72206"/>
              <a:gd name="adj2" fmla="val 25722"/>
              <a:gd name="adj3" fmla="val 16667"/>
            </a:avLst>
          </a:prstGeom>
          <a:solidFill>
            <a:srgbClr val="C0504D"/>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400" b="1" dirty="0">
                <a:solidFill>
                  <a:srgbClr val="FFFFFF"/>
                </a:solidFill>
                <a:effectLst/>
                <a:latin typeface="Calibri"/>
                <a:ea typeface="Calibri"/>
                <a:cs typeface="Times New Roman"/>
              </a:rPr>
              <a:t>Joe must be </a:t>
            </a:r>
            <a:r>
              <a:rPr lang="en-GB" sz="1400" b="1" dirty="0" smtClean="0">
                <a:solidFill>
                  <a:srgbClr val="FFFFFF"/>
                </a:solidFill>
                <a:effectLst/>
                <a:latin typeface="Calibri"/>
                <a:ea typeface="Calibri"/>
                <a:cs typeface="Times New Roman"/>
              </a:rPr>
              <a:t>reassessed on the last day of postponement, and if he meets the criteria of an eligible jobholder he must be automatically enrolled.</a:t>
            </a:r>
            <a:endParaRPr lang="en-GB" sz="1100" dirty="0">
              <a:effectLst/>
              <a:latin typeface="Calibri"/>
              <a:ea typeface="Calibri"/>
              <a:cs typeface="Times New Roman"/>
            </a:endParaRPr>
          </a:p>
        </p:txBody>
      </p:sp>
      <p:sp>
        <p:nvSpPr>
          <p:cNvPr id="25" name="Text Box 177"/>
          <p:cNvSpPr txBox="1"/>
          <p:nvPr/>
        </p:nvSpPr>
        <p:spPr>
          <a:xfrm>
            <a:off x="5877662" y="8085472"/>
            <a:ext cx="635000" cy="37020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GB" sz="1800" b="1" dirty="0">
                <a:solidFill>
                  <a:schemeClr val="accent2"/>
                </a:solidFill>
                <a:effectLst/>
                <a:latin typeface="Calibri"/>
                <a:ea typeface="Calibri"/>
                <a:cs typeface="Times New Roman"/>
              </a:rPr>
              <a:t>No</a:t>
            </a:r>
            <a:endParaRPr lang="en-GB" sz="1100" dirty="0">
              <a:solidFill>
                <a:schemeClr val="accent2"/>
              </a:solidFill>
              <a:effectLst/>
              <a:latin typeface="Calibri"/>
              <a:ea typeface="Calibri"/>
              <a:cs typeface="Times New Roman"/>
            </a:endParaRPr>
          </a:p>
        </p:txBody>
      </p:sp>
      <p:grpSp>
        <p:nvGrpSpPr>
          <p:cNvPr id="26" name="Group 25"/>
          <p:cNvGrpSpPr/>
          <p:nvPr/>
        </p:nvGrpSpPr>
        <p:grpSpPr>
          <a:xfrm>
            <a:off x="5545714" y="9962759"/>
            <a:ext cx="1816754" cy="541130"/>
            <a:chOff x="678423" y="6042338"/>
            <a:chExt cx="2595363" cy="1088567"/>
          </a:xfrm>
        </p:grpSpPr>
        <p:sp>
          <p:nvSpPr>
            <p:cNvPr id="27" name="Rectangle 26"/>
            <p:cNvSpPr/>
            <p:nvPr/>
          </p:nvSpPr>
          <p:spPr>
            <a:xfrm>
              <a:off x="678423" y="6042338"/>
              <a:ext cx="2595363" cy="1088567"/>
            </a:xfrm>
            <a:prstGeom prst="rect">
              <a:avLst/>
            </a:prstGeom>
            <a:noFill/>
            <a:ln>
              <a:solidFill>
                <a:srgbClr val="CA2755"/>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836196" y="6162408"/>
              <a:ext cx="2279819" cy="928711"/>
            </a:xfrm>
            <a:prstGeom prst="rect">
              <a:avLst/>
            </a:prstGeom>
            <a:noFill/>
          </p:spPr>
          <p:txBody>
            <a:bodyPr wrap="square" rtlCol="0">
              <a:spAutoFit/>
            </a:bodyPr>
            <a:lstStyle/>
            <a:p>
              <a:pPr algn="ctr"/>
              <a:r>
                <a:rPr lang="en-US" sz="1200" dirty="0" smtClean="0">
                  <a:solidFill>
                    <a:schemeClr val="bg1">
                      <a:lumMod val="50000"/>
                    </a:schemeClr>
                  </a:solidFill>
                </a:rPr>
                <a:t>YOUR LOGO</a:t>
              </a:r>
            </a:p>
            <a:p>
              <a:pPr algn="ctr"/>
              <a:r>
                <a:rPr lang="en-US" sz="1200" dirty="0" smtClean="0">
                  <a:solidFill>
                    <a:schemeClr val="bg1">
                      <a:lumMod val="50000"/>
                    </a:schemeClr>
                  </a:solidFill>
                </a:rPr>
                <a:t>HERE</a:t>
              </a:r>
              <a:endParaRPr lang="en-US" sz="1200" dirty="0">
                <a:solidFill>
                  <a:schemeClr val="bg1">
                    <a:lumMod val="50000"/>
                  </a:schemeClr>
                </a:solidFill>
              </a:endParaRPr>
            </a:p>
          </p:txBody>
        </p:sp>
      </p:grpSp>
      <p:sp>
        <p:nvSpPr>
          <p:cNvPr id="31" name="TextBox 30"/>
          <p:cNvSpPr txBox="1"/>
          <p:nvPr/>
        </p:nvSpPr>
        <p:spPr>
          <a:xfrm>
            <a:off x="733267" y="787153"/>
            <a:ext cx="5539422" cy="523220"/>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When can I use postponement?</a:t>
            </a:r>
            <a:endParaRPr lang="en-GB" sz="2800" dirty="0">
              <a:solidFill>
                <a:srgbClr val="333F48"/>
              </a:solidFill>
              <a:latin typeface="Open Sans" pitchFamily="34" charset="0"/>
              <a:ea typeface="Open Sans" pitchFamily="34" charset="0"/>
              <a:cs typeface="Open Sans" pitchFamily="34" charset="0"/>
            </a:endParaRPr>
          </a:p>
        </p:txBody>
      </p:sp>
      <p:cxnSp>
        <p:nvCxnSpPr>
          <p:cNvPr id="32" name="Straight Connector 31"/>
          <p:cNvCxnSpPr/>
          <p:nvPr/>
        </p:nvCxnSpPr>
        <p:spPr>
          <a:xfrm>
            <a:off x="848678" y="1454782"/>
            <a:ext cx="5394960" cy="0"/>
          </a:xfrm>
          <a:prstGeom prst="line">
            <a:avLst/>
          </a:prstGeom>
          <a:ln>
            <a:solidFill>
              <a:srgbClr val="CA275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9133865"/>
      </p:ext>
    </p:extLst>
  </p:cSld>
  <p:clrMapOvr>
    <a:masterClrMapping/>
  </p:clrMapOvr>
</p:sld>
</file>

<file path=ppt/theme/theme1.xml><?xml version="1.0" encoding="utf-8"?>
<a:theme xmlns:a="http://schemas.openxmlformats.org/drawingml/2006/main" name="IRIS 2013">
  <a:themeElements>
    <a:clrScheme name="Custom 95">
      <a:dk1>
        <a:sysClr val="windowText" lastClr="000000"/>
      </a:dk1>
      <a:lt1>
        <a:sysClr val="window" lastClr="FFFFFF"/>
      </a:lt1>
      <a:dk2>
        <a:srgbClr val="1C2B39"/>
      </a:dk2>
      <a:lt2>
        <a:srgbClr val="EEECE1"/>
      </a:lt2>
      <a:accent1>
        <a:srgbClr val="52B9E9"/>
      </a:accent1>
      <a:accent2>
        <a:srgbClr val="DA1A32"/>
      </a:accent2>
      <a:accent3>
        <a:srgbClr val="1C2B39"/>
      </a:accent3>
      <a:accent4>
        <a:srgbClr val="52B9E9"/>
      </a:accent4>
      <a:accent5>
        <a:srgbClr val="DA1A32"/>
      </a:accent5>
      <a:accent6>
        <a:srgbClr val="1C2B39"/>
      </a:accent6>
      <a:hlink>
        <a:srgbClr val="DA1A32"/>
      </a:hlink>
      <a:folHlink>
        <a:srgbClr val="52B9E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RIS 2013.potx" id="{FEFD3307-2BAC-4B70-9AE8-BCDE0352F4ED}" vid="{ED7B7970-87C8-4B7D-8D81-C16EC5FEE4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IRIS 2013</Template>
  <TotalTime>453</TotalTime>
  <Words>1679</Words>
  <Application>Microsoft Macintosh PowerPoint</Application>
  <PresentationFormat>Custom</PresentationFormat>
  <Paragraphs>168</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IRIS 2013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Thompson</dc:creator>
  <cp:lastModifiedBy>Luis Revuelto</cp:lastModifiedBy>
  <cp:revision>39</cp:revision>
  <dcterms:created xsi:type="dcterms:W3CDTF">2013-07-31T09:06:57Z</dcterms:created>
  <dcterms:modified xsi:type="dcterms:W3CDTF">2015-07-23T15:08:08Z</dcterms:modified>
</cp:coreProperties>
</file>